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7" r:id="rId4"/>
    <p:sldId id="276" r:id="rId5"/>
    <p:sldId id="258" r:id="rId6"/>
    <p:sldId id="259" r:id="rId7"/>
    <p:sldId id="260" r:id="rId8"/>
    <p:sldId id="261" r:id="rId9"/>
    <p:sldId id="262" r:id="rId10"/>
    <p:sldId id="263" r:id="rId11"/>
    <p:sldId id="264" r:id="rId12"/>
    <p:sldId id="265" r:id="rId13"/>
    <p:sldId id="266" r:id="rId14"/>
    <p:sldId id="281" r:id="rId15"/>
    <p:sldId id="278" r:id="rId16"/>
    <p:sldId id="267" r:id="rId17"/>
    <p:sldId id="268" r:id="rId18"/>
    <p:sldId id="269" r:id="rId19"/>
    <p:sldId id="270" r:id="rId20"/>
    <p:sldId id="280" r:id="rId21"/>
    <p:sldId id="279" r:id="rId22"/>
    <p:sldId id="271" r:id="rId23"/>
    <p:sldId id="272" r:id="rId24"/>
    <p:sldId id="273" r:id="rId25"/>
    <p:sldId id="274" r:id="rId26"/>
    <p:sldId id="275" r:id="rId27"/>
  </p:sldIdLst>
  <p:sldSz cx="13817600" cy="7772400"/>
  <p:notesSz cx="13817600" cy="7772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350"/>
    <p:restoredTop sz="94669"/>
  </p:normalViewPr>
  <p:slideViewPr>
    <p:cSldViewPr>
      <p:cViewPr varScale="1">
        <p:scale>
          <a:sx n="52" d="100"/>
          <a:sy n="52" d="100"/>
        </p:scale>
        <p:origin x="200" y="13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30504" y="588644"/>
            <a:ext cx="13162940" cy="86360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2073592" y="4352544"/>
            <a:ext cx="9676765" cy="19431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10/29/19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500" b="0" i="0">
                <a:solidFill>
                  <a:srgbClr val="7E0812"/>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10/29/19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500" b="0" i="0">
                <a:solidFill>
                  <a:srgbClr val="7E0812"/>
                </a:solidFill>
                <a:latin typeface="Verdana"/>
                <a:cs typeface="Verdana"/>
              </a:defRPr>
            </a:lvl1pPr>
          </a:lstStyle>
          <a:p>
            <a:endParaRPr/>
          </a:p>
        </p:txBody>
      </p:sp>
      <p:sp>
        <p:nvSpPr>
          <p:cNvPr id="3" name="Holder 3"/>
          <p:cNvSpPr>
            <a:spLocks noGrp="1"/>
          </p:cNvSpPr>
          <p:nvPr>
            <p:ph sz="half" idx="2"/>
          </p:nvPr>
        </p:nvSpPr>
        <p:spPr>
          <a:xfrm>
            <a:off x="691197" y="1787652"/>
            <a:ext cx="6013418" cy="512978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7119334" y="1787652"/>
            <a:ext cx="6013418" cy="512978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10/29/19</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500" b="0" i="0">
                <a:solidFill>
                  <a:srgbClr val="7E0812"/>
                </a:solidFill>
                <a:latin typeface="Verdana"/>
                <a:cs typeface="Verdan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10/29/19</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10/29/19</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2309347" y="493776"/>
            <a:ext cx="900684" cy="1042415"/>
          </a:xfrm>
          <a:prstGeom prst="rect">
            <a:avLst/>
          </a:prstGeom>
          <a:blipFill>
            <a:blip r:embed="rId7" cstate="print"/>
            <a:stretch>
              <a:fillRect/>
            </a:stretch>
          </a:blipFill>
        </p:spPr>
        <p:txBody>
          <a:bodyPr wrap="square" lIns="0" tIns="0" rIns="0" bIns="0" rtlCol="0"/>
          <a:lstStyle/>
          <a:p>
            <a:endParaRPr/>
          </a:p>
        </p:txBody>
      </p:sp>
      <p:sp>
        <p:nvSpPr>
          <p:cNvPr id="2" name="Holder 2"/>
          <p:cNvSpPr>
            <a:spLocks noGrp="1"/>
          </p:cNvSpPr>
          <p:nvPr>
            <p:ph type="title"/>
          </p:nvPr>
        </p:nvSpPr>
        <p:spPr>
          <a:xfrm>
            <a:off x="330504" y="615442"/>
            <a:ext cx="13162940" cy="863600"/>
          </a:xfrm>
          <a:prstGeom prst="rect">
            <a:avLst/>
          </a:prstGeom>
        </p:spPr>
        <p:txBody>
          <a:bodyPr wrap="square" lIns="0" tIns="0" rIns="0" bIns="0">
            <a:spAutoFit/>
          </a:bodyPr>
          <a:lstStyle>
            <a:lvl1pPr>
              <a:defRPr sz="5500" b="0" i="0">
                <a:solidFill>
                  <a:srgbClr val="7E0812"/>
                </a:solidFill>
                <a:latin typeface="Verdana"/>
                <a:cs typeface="Verdana"/>
              </a:defRPr>
            </a:lvl1pPr>
          </a:lstStyle>
          <a:p>
            <a:endParaRPr/>
          </a:p>
        </p:txBody>
      </p:sp>
      <p:sp>
        <p:nvSpPr>
          <p:cNvPr id="3" name="Holder 3"/>
          <p:cNvSpPr>
            <a:spLocks noGrp="1"/>
          </p:cNvSpPr>
          <p:nvPr>
            <p:ph type="body" idx="1"/>
          </p:nvPr>
        </p:nvSpPr>
        <p:spPr>
          <a:xfrm>
            <a:off x="147015" y="1663445"/>
            <a:ext cx="13529919" cy="295719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700143" y="7228332"/>
            <a:ext cx="4423664" cy="38862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91197" y="7228332"/>
            <a:ext cx="3179508" cy="38862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10/29/19</a:t>
            </a:fld>
            <a:endParaRPr lang="en-US"/>
          </a:p>
        </p:txBody>
      </p:sp>
      <p:sp>
        <p:nvSpPr>
          <p:cNvPr id="6" name="Holder 6"/>
          <p:cNvSpPr>
            <a:spLocks noGrp="1"/>
          </p:cNvSpPr>
          <p:nvPr>
            <p:ph type="sldNum" sz="quarter" idx="7"/>
          </p:nvPr>
        </p:nvSpPr>
        <p:spPr>
          <a:xfrm>
            <a:off x="9953244" y="7228332"/>
            <a:ext cx="3179508" cy="38862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60604" y="259079"/>
            <a:ext cx="13296900" cy="7254240"/>
          </a:xfrm>
          <a:custGeom>
            <a:avLst/>
            <a:gdLst/>
            <a:ahLst/>
            <a:cxnLst/>
            <a:rect l="l" t="t" r="r" b="b"/>
            <a:pathLst>
              <a:path w="13296900" h="7254240">
                <a:moveTo>
                  <a:pt x="0" y="7254240"/>
                </a:moveTo>
                <a:lnTo>
                  <a:pt x="13296900" y="7254240"/>
                </a:lnTo>
                <a:lnTo>
                  <a:pt x="13296900" y="0"/>
                </a:lnTo>
                <a:lnTo>
                  <a:pt x="0" y="0"/>
                </a:lnTo>
                <a:lnTo>
                  <a:pt x="0" y="7254240"/>
                </a:lnTo>
                <a:close/>
              </a:path>
            </a:pathLst>
          </a:custGeom>
          <a:solidFill>
            <a:srgbClr val="A41317"/>
          </a:solidFill>
        </p:spPr>
        <p:txBody>
          <a:bodyPr wrap="square" lIns="0" tIns="0" rIns="0" bIns="0" rtlCol="0"/>
          <a:lstStyle/>
          <a:p>
            <a:endParaRPr/>
          </a:p>
        </p:txBody>
      </p:sp>
      <p:sp>
        <p:nvSpPr>
          <p:cNvPr id="3" name="object 3"/>
          <p:cNvSpPr/>
          <p:nvPr/>
        </p:nvSpPr>
        <p:spPr>
          <a:xfrm>
            <a:off x="9863328" y="527304"/>
            <a:ext cx="3697224" cy="6829044"/>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586740" y="6664452"/>
            <a:ext cx="4090416" cy="638556"/>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496011" y="527126"/>
            <a:ext cx="9130030" cy="1994535"/>
          </a:xfrm>
          <a:prstGeom prst="rect">
            <a:avLst/>
          </a:prstGeom>
        </p:spPr>
        <p:txBody>
          <a:bodyPr vert="horz" wrap="square" lIns="0" tIns="11430" rIns="0" bIns="0" rtlCol="0">
            <a:spAutoFit/>
          </a:bodyPr>
          <a:lstStyle/>
          <a:p>
            <a:pPr marL="12700" marR="5080">
              <a:lnSpc>
                <a:spcPct val="100200"/>
              </a:lnSpc>
              <a:spcBef>
                <a:spcPts val="90"/>
              </a:spcBef>
            </a:pPr>
            <a:r>
              <a:rPr sz="6450" dirty="0">
                <a:solidFill>
                  <a:srgbClr val="FFFFFF"/>
                </a:solidFill>
                <a:latin typeface="Verdana"/>
                <a:cs typeface="Verdana"/>
              </a:rPr>
              <a:t>Database  </a:t>
            </a:r>
            <a:r>
              <a:rPr sz="6450" spc="-5" dirty="0">
                <a:solidFill>
                  <a:srgbClr val="FFFFFF"/>
                </a:solidFill>
                <a:latin typeface="Verdana"/>
                <a:cs typeface="Verdana"/>
              </a:rPr>
              <a:t>Management</a:t>
            </a:r>
            <a:r>
              <a:rPr sz="6450" spc="-30" dirty="0">
                <a:solidFill>
                  <a:srgbClr val="FFFFFF"/>
                </a:solidFill>
                <a:latin typeface="Verdana"/>
                <a:cs typeface="Verdana"/>
              </a:rPr>
              <a:t> </a:t>
            </a:r>
            <a:r>
              <a:rPr sz="6450" spc="-15" dirty="0">
                <a:solidFill>
                  <a:srgbClr val="FFFFFF"/>
                </a:solidFill>
                <a:latin typeface="Verdana"/>
                <a:cs typeface="Verdana"/>
              </a:rPr>
              <a:t>Systems</a:t>
            </a:r>
            <a:endParaRPr sz="6450">
              <a:latin typeface="Verdana"/>
              <a:cs typeface="Verdana"/>
            </a:endParaRPr>
          </a:p>
        </p:txBody>
      </p:sp>
      <p:sp>
        <p:nvSpPr>
          <p:cNvPr id="6" name="object 6"/>
          <p:cNvSpPr txBox="1"/>
          <p:nvPr/>
        </p:nvSpPr>
        <p:spPr>
          <a:xfrm>
            <a:off x="393293" y="4844237"/>
            <a:ext cx="3151505" cy="717550"/>
          </a:xfrm>
          <a:prstGeom prst="rect">
            <a:avLst/>
          </a:prstGeom>
        </p:spPr>
        <p:txBody>
          <a:bodyPr vert="horz" wrap="square" lIns="0" tIns="17145" rIns="0" bIns="0" rtlCol="0">
            <a:spAutoFit/>
          </a:bodyPr>
          <a:lstStyle/>
          <a:p>
            <a:pPr marL="12700">
              <a:lnSpc>
                <a:spcPct val="100000"/>
              </a:lnSpc>
              <a:spcBef>
                <a:spcPts val="135"/>
              </a:spcBef>
              <a:tabLst>
                <a:tab pos="535305" algn="l"/>
              </a:tabLst>
            </a:pPr>
            <a:r>
              <a:rPr sz="3400" spc="3545" dirty="0">
                <a:solidFill>
                  <a:srgbClr val="FFFFFF"/>
                </a:solidFill>
                <a:latin typeface="Times New Roman"/>
                <a:cs typeface="Times New Roman"/>
              </a:rPr>
              <a:t>	</a:t>
            </a:r>
            <a:r>
              <a:rPr sz="4500" spc="25" dirty="0">
                <a:solidFill>
                  <a:srgbClr val="FFFFFF"/>
                </a:solidFill>
                <a:latin typeface="Verdana"/>
                <a:cs typeface="Verdana"/>
              </a:rPr>
              <a:t>B+ </a:t>
            </a:r>
            <a:r>
              <a:rPr sz="4500" spc="-295" dirty="0">
                <a:solidFill>
                  <a:srgbClr val="FFFFFF"/>
                </a:solidFill>
                <a:latin typeface="Verdana"/>
                <a:cs typeface="Verdana"/>
              </a:rPr>
              <a:t>Trees</a:t>
            </a:r>
            <a:endParaRPr sz="4500" dirty="0">
              <a:latin typeface="Verdana"/>
              <a:cs typeface="Verdan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54304" y="383286"/>
            <a:ext cx="3168015" cy="863600"/>
          </a:xfrm>
          <a:prstGeom prst="rect">
            <a:avLst/>
          </a:prstGeom>
        </p:spPr>
        <p:txBody>
          <a:bodyPr vert="horz" wrap="square" lIns="0" tIns="12065" rIns="0" bIns="0" rtlCol="0">
            <a:spAutoFit/>
          </a:bodyPr>
          <a:lstStyle/>
          <a:p>
            <a:pPr marL="12700">
              <a:lnSpc>
                <a:spcPct val="100000"/>
              </a:lnSpc>
              <a:spcBef>
                <a:spcPts val="95"/>
              </a:spcBef>
            </a:pPr>
            <a:r>
              <a:rPr sz="5500" spc="-5" dirty="0">
                <a:solidFill>
                  <a:srgbClr val="7E0812"/>
                </a:solidFill>
                <a:latin typeface="Verdana"/>
                <a:cs typeface="Verdana"/>
              </a:rPr>
              <a:t>Insert</a:t>
            </a:r>
            <a:r>
              <a:rPr sz="5500" spc="-30" dirty="0">
                <a:solidFill>
                  <a:srgbClr val="7E0812"/>
                </a:solidFill>
                <a:latin typeface="Verdana"/>
                <a:cs typeface="Verdana"/>
              </a:rPr>
              <a:t>i</a:t>
            </a:r>
            <a:r>
              <a:rPr sz="5500" spc="-5" dirty="0">
                <a:solidFill>
                  <a:srgbClr val="7E0812"/>
                </a:solidFill>
                <a:latin typeface="Verdana"/>
                <a:cs typeface="Verdana"/>
              </a:rPr>
              <a:t>on</a:t>
            </a:r>
            <a:endParaRPr sz="5500">
              <a:latin typeface="Verdana"/>
              <a:cs typeface="Verdana"/>
            </a:endParaRPr>
          </a:p>
        </p:txBody>
      </p:sp>
      <p:sp>
        <p:nvSpPr>
          <p:cNvPr id="3" name="object 3"/>
          <p:cNvSpPr txBox="1"/>
          <p:nvPr/>
        </p:nvSpPr>
        <p:spPr>
          <a:xfrm>
            <a:off x="127203" y="1525269"/>
            <a:ext cx="2468880" cy="570865"/>
          </a:xfrm>
          <a:prstGeom prst="rect">
            <a:avLst/>
          </a:prstGeom>
        </p:spPr>
        <p:txBody>
          <a:bodyPr vert="horz" wrap="square" lIns="0" tIns="15875" rIns="0" bIns="0" rtlCol="0">
            <a:spAutoFit/>
          </a:bodyPr>
          <a:lstStyle/>
          <a:p>
            <a:pPr marL="12700">
              <a:lnSpc>
                <a:spcPct val="100000"/>
              </a:lnSpc>
              <a:spcBef>
                <a:spcPts val="125"/>
              </a:spcBef>
            </a:pPr>
            <a:r>
              <a:rPr sz="3550" spc="10" dirty="0">
                <a:latin typeface="Verdana"/>
                <a:cs typeface="Verdana"/>
              </a:rPr>
              <a:t>Insert </a:t>
            </a:r>
            <a:r>
              <a:rPr sz="3550" spc="15" dirty="0">
                <a:latin typeface="Verdana"/>
                <a:cs typeface="Verdana"/>
              </a:rPr>
              <a:t>a</a:t>
            </a:r>
            <a:r>
              <a:rPr sz="3550" spc="-95" dirty="0">
                <a:latin typeface="Verdana"/>
                <a:cs typeface="Verdana"/>
              </a:rPr>
              <a:t> </a:t>
            </a:r>
            <a:r>
              <a:rPr sz="3550" spc="10" dirty="0">
                <a:latin typeface="Verdana"/>
                <a:cs typeface="Verdana"/>
              </a:rPr>
              <a:t>3:</a:t>
            </a:r>
            <a:endParaRPr sz="3550">
              <a:latin typeface="Verdana"/>
              <a:cs typeface="Verdana"/>
            </a:endParaRPr>
          </a:p>
        </p:txBody>
      </p:sp>
      <p:pic>
        <p:nvPicPr>
          <p:cNvPr id="5" name="Picture 4">
            <a:extLst>
              <a:ext uri="{FF2B5EF4-FFF2-40B4-BE49-F238E27FC236}">
                <a16:creationId xmlns:a16="http://schemas.microsoft.com/office/drawing/2014/main" id="{0CDBB52A-AC9F-9241-946F-28DE4015DBEC}"/>
              </a:ext>
            </a:extLst>
          </p:cNvPr>
          <p:cNvPicPr>
            <a:picLocks noChangeAspect="1"/>
          </p:cNvPicPr>
          <p:nvPr/>
        </p:nvPicPr>
        <p:blipFill rotWithShape="1">
          <a:blip r:embed="rId2"/>
          <a:srcRect t="19723" r="57422" b="70682"/>
          <a:stretch/>
        </p:blipFill>
        <p:spPr>
          <a:xfrm>
            <a:off x="3251200" y="2848525"/>
            <a:ext cx="7315200" cy="207535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30504" y="375665"/>
            <a:ext cx="3168015" cy="863600"/>
          </a:xfrm>
          <a:prstGeom prst="rect">
            <a:avLst/>
          </a:prstGeom>
        </p:spPr>
        <p:txBody>
          <a:bodyPr vert="horz" wrap="square" lIns="0" tIns="12065" rIns="0" bIns="0" rtlCol="0">
            <a:spAutoFit/>
          </a:bodyPr>
          <a:lstStyle/>
          <a:p>
            <a:pPr marL="12700">
              <a:lnSpc>
                <a:spcPct val="100000"/>
              </a:lnSpc>
              <a:spcBef>
                <a:spcPts val="95"/>
              </a:spcBef>
            </a:pPr>
            <a:r>
              <a:rPr sz="5500" spc="-5" dirty="0">
                <a:solidFill>
                  <a:srgbClr val="7E0812"/>
                </a:solidFill>
                <a:latin typeface="Verdana"/>
                <a:cs typeface="Verdana"/>
              </a:rPr>
              <a:t>Insert</a:t>
            </a:r>
            <a:r>
              <a:rPr sz="5500" spc="-30" dirty="0">
                <a:solidFill>
                  <a:srgbClr val="7E0812"/>
                </a:solidFill>
                <a:latin typeface="Verdana"/>
                <a:cs typeface="Verdana"/>
              </a:rPr>
              <a:t>i</a:t>
            </a:r>
            <a:r>
              <a:rPr sz="5500" spc="-5" dirty="0">
                <a:solidFill>
                  <a:srgbClr val="7E0812"/>
                </a:solidFill>
                <a:latin typeface="Verdana"/>
                <a:cs typeface="Verdana"/>
              </a:rPr>
              <a:t>on</a:t>
            </a:r>
            <a:endParaRPr sz="5500">
              <a:latin typeface="Verdana"/>
              <a:cs typeface="Verdana"/>
            </a:endParaRPr>
          </a:p>
        </p:txBody>
      </p:sp>
      <p:sp>
        <p:nvSpPr>
          <p:cNvPr id="3" name="object 3"/>
          <p:cNvSpPr txBox="1"/>
          <p:nvPr/>
        </p:nvSpPr>
        <p:spPr>
          <a:xfrm>
            <a:off x="143357" y="1425956"/>
            <a:ext cx="2755900" cy="570865"/>
          </a:xfrm>
          <a:prstGeom prst="rect">
            <a:avLst/>
          </a:prstGeom>
        </p:spPr>
        <p:txBody>
          <a:bodyPr vert="horz" wrap="square" lIns="0" tIns="15875" rIns="0" bIns="0" rtlCol="0">
            <a:spAutoFit/>
          </a:bodyPr>
          <a:lstStyle/>
          <a:p>
            <a:pPr marL="12700">
              <a:lnSpc>
                <a:spcPct val="100000"/>
              </a:lnSpc>
              <a:spcBef>
                <a:spcPts val="125"/>
              </a:spcBef>
            </a:pPr>
            <a:r>
              <a:rPr sz="3550" spc="10" dirty="0">
                <a:latin typeface="Verdana"/>
                <a:cs typeface="Verdana"/>
              </a:rPr>
              <a:t>Insert </a:t>
            </a:r>
            <a:r>
              <a:rPr sz="3550" spc="15" dirty="0">
                <a:latin typeface="Verdana"/>
                <a:cs typeface="Verdana"/>
              </a:rPr>
              <a:t>a</a:t>
            </a:r>
            <a:r>
              <a:rPr sz="3550" spc="-85" dirty="0">
                <a:latin typeface="Verdana"/>
                <a:cs typeface="Verdana"/>
              </a:rPr>
              <a:t> </a:t>
            </a:r>
            <a:r>
              <a:rPr sz="3550" spc="5" dirty="0">
                <a:latin typeface="Verdana"/>
                <a:cs typeface="Verdana"/>
              </a:rPr>
              <a:t>12:</a:t>
            </a:r>
            <a:endParaRPr sz="3550">
              <a:latin typeface="Verdana"/>
              <a:cs typeface="Verdana"/>
            </a:endParaRPr>
          </a:p>
        </p:txBody>
      </p:sp>
      <p:pic>
        <p:nvPicPr>
          <p:cNvPr id="5" name="Picture 4">
            <a:extLst>
              <a:ext uri="{FF2B5EF4-FFF2-40B4-BE49-F238E27FC236}">
                <a16:creationId xmlns:a16="http://schemas.microsoft.com/office/drawing/2014/main" id="{1B3DF015-F70C-5841-B73B-2FA36BCE23A0}"/>
              </a:ext>
            </a:extLst>
          </p:cNvPr>
          <p:cNvPicPr>
            <a:picLocks noChangeAspect="1"/>
          </p:cNvPicPr>
          <p:nvPr/>
        </p:nvPicPr>
        <p:blipFill rotWithShape="1">
          <a:blip r:embed="rId2"/>
          <a:srcRect t="29765" r="35185" b="59202"/>
          <a:stretch/>
        </p:blipFill>
        <p:spPr>
          <a:xfrm>
            <a:off x="2065529" y="2848356"/>
            <a:ext cx="9686543" cy="207568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30504" y="370154"/>
            <a:ext cx="3169920" cy="863600"/>
          </a:xfrm>
          <a:prstGeom prst="rect">
            <a:avLst/>
          </a:prstGeom>
        </p:spPr>
        <p:txBody>
          <a:bodyPr vert="horz" wrap="square" lIns="0" tIns="12065" rIns="0" bIns="0" rtlCol="0">
            <a:spAutoFit/>
          </a:bodyPr>
          <a:lstStyle/>
          <a:p>
            <a:pPr marL="12700">
              <a:lnSpc>
                <a:spcPct val="100000"/>
              </a:lnSpc>
              <a:spcBef>
                <a:spcPts val="95"/>
              </a:spcBef>
            </a:pPr>
            <a:r>
              <a:rPr sz="5500" spc="-10" dirty="0">
                <a:solidFill>
                  <a:srgbClr val="7E0812"/>
                </a:solidFill>
                <a:latin typeface="Verdana"/>
                <a:cs typeface="Verdana"/>
              </a:rPr>
              <a:t>Insertion</a:t>
            </a:r>
            <a:endParaRPr sz="5500">
              <a:latin typeface="Verdana"/>
              <a:cs typeface="Verdana"/>
            </a:endParaRPr>
          </a:p>
        </p:txBody>
      </p:sp>
      <p:sp>
        <p:nvSpPr>
          <p:cNvPr id="3" name="object 3"/>
          <p:cNvSpPr txBox="1"/>
          <p:nvPr/>
        </p:nvSpPr>
        <p:spPr>
          <a:xfrm>
            <a:off x="165912" y="1502156"/>
            <a:ext cx="2468880" cy="570865"/>
          </a:xfrm>
          <a:prstGeom prst="rect">
            <a:avLst/>
          </a:prstGeom>
        </p:spPr>
        <p:txBody>
          <a:bodyPr vert="horz" wrap="square" lIns="0" tIns="15875" rIns="0" bIns="0" rtlCol="0">
            <a:spAutoFit/>
          </a:bodyPr>
          <a:lstStyle/>
          <a:p>
            <a:pPr marL="12700">
              <a:lnSpc>
                <a:spcPct val="100000"/>
              </a:lnSpc>
              <a:spcBef>
                <a:spcPts val="125"/>
              </a:spcBef>
            </a:pPr>
            <a:r>
              <a:rPr sz="3550" spc="10" dirty="0">
                <a:latin typeface="Verdana"/>
                <a:cs typeface="Verdana"/>
              </a:rPr>
              <a:t>Insert </a:t>
            </a:r>
            <a:r>
              <a:rPr sz="3550" spc="15" dirty="0">
                <a:latin typeface="Verdana"/>
                <a:cs typeface="Verdana"/>
              </a:rPr>
              <a:t>a</a:t>
            </a:r>
            <a:r>
              <a:rPr sz="3550" spc="-95" dirty="0">
                <a:latin typeface="Verdana"/>
                <a:cs typeface="Verdana"/>
              </a:rPr>
              <a:t> </a:t>
            </a:r>
            <a:r>
              <a:rPr sz="3550" spc="10" dirty="0">
                <a:latin typeface="Verdana"/>
                <a:cs typeface="Verdana"/>
              </a:rPr>
              <a:t>9:</a:t>
            </a:r>
            <a:endParaRPr sz="3550">
              <a:latin typeface="Verdana"/>
              <a:cs typeface="Verdana"/>
            </a:endParaRPr>
          </a:p>
        </p:txBody>
      </p:sp>
      <p:pic>
        <p:nvPicPr>
          <p:cNvPr id="5" name="Picture 4">
            <a:extLst>
              <a:ext uri="{FF2B5EF4-FFF2-40B4-BE49-F238E27FC236}">
                <a16:creationId xmlns:a16="http://schemas.microsoft.com/office/drawing/2014/main" id="{838AF612-1083-0F48-A4AC-19BF150CB8D6}"/>
              </a:ext>
            </a:extLst>
          </p:cNvPr>
          <p:cNvPicPr>
            <a:picLocks noChangeAspect="1"/>
          </p:cNvPicPr>
          <p:nvPr/>
        </p:nvPicPr>
        <p:blipFill rotWithShape="1">
          <a:blip r:embed="rId2"/>
          <a:srcRect t="40553" b="42210"/>
          <a:stretch/>
        </p:blipFill>
        <p:spPr>
          <a:xfrm>
            <a:off x="987289" y="2601189"/>
            <a:ext cx="11843022" cy="257002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6956" y="269786"/>
            <a:ext cx="3285490" cy="1726564"/>
          </a:xfrm>
          <a:prstGeom prst="rect">
            <a:avLst/>
          </a:prstGeom>
        </p:spPr>
        <p:txBody>
          <a:bodyPr vert="horz" wrap="square" lIns="0" tIns="205104" rIns="0" bIns="0" rtlCol="0">
            <a:spAutoFit/>
          </a:bodyPr>
          <a:lstStyle/>
          <a:p>
            <a:pPr marL="129539">
              <a:lnSpc>
                <a:spcPct val="100000"/>
              </a:lnSpc>
              <a:spcBef>
                <a:spcPts val="1614"/>
              </a:spcBef>
            </a:pPr>
            <a:r>
              <a:rPr spc="-5" dirty="0"/>
              <a:t>Insert</a:t>
            </a:r>
            <a:r>
              <a:rPr spc="-30" dirty="0"/>
              <a:t>i</a:t>
            </a:r>
            <a:r>
              <a:rPr spc="-5" dirty="0"/>
              <a:t>on</a:t>
            </a:r>
          </a:p>
          <a:p>
            <a:pPr marL="12700">
              <a:lnSpc>
                <a:spcPct val="100000"/>
              </a:lnSpc>
              <a:spcBef>
                <a:spcPts val="1015"/>
              </a:spcBef>
            </a:pPr>
            <a:r>
              <a:rPr sz="3550" spc="10" dirty="0">
                <a:solidFill>
                  <a:srgbClr val="000000"/>
                </a:solidFill>
              </a:rPr>
              <a:t>Insert </a:t>
            </a:r>
            <a:r>
              <a:rPr sz="3550" spc="15" dirty="0">
                <a:solidFill>
                  <a:srgbClr val="000000"/>
                </a:solidFill>
              </a:rPr>
              <a:t>a</a:t>
            </a:r>
            <a:r>
              <a:rPr sz="3550" spc="-30" dirty="0">
                <a:solidFill>
                  <a:srgbClr val="000000"/>
                </a:solidFill>
              </a:rPr>
              <a:t> </a:t>
            </a:r>
            <a:r>
              <a:rPr sz="3550" spc="10" dirty="0">
                <a:solidFill>
                  <a:srgbClr val="000000"/>
                </a:solidFill>
              </a:rPr>
              <a:t>6:</a:t>
            </a:r>
            <a:endParaRPr sz="3550"/>
          </a:p>
        </p:txBody>
      </p:sp>
      <p:pic>
        <p:nvPicPr>
          <p:cNvPr id="4" name="Picture 3">
            <a:extLst>
              <a:ext uri="{FF2B5EF4-FFF2-40B4-BE49-F238E27FC236}">
                <a16:creationId xmlns:a16="http://schemas.microsoft.com/office/drawing/2014/main" id="{800E2FDB-A978-9040-AEA7-0CF3CD5C4013}"/>
              </a:ext>
            </a:extLst>
          </p:cNvPr>
          <p:cNvPicPr>
            <a:picLocks noChangeAspect="1"/>
          </p:cNvPicPr>
          <p:nvPr/>
        </p:nvPicPr>
        <p:blipFill rotWithShape="1">
          <a:blip r:embed="rId2"/>
          <a:srcRect t="58333" b="24502"/>
          <a:stretch/>
        </p:blipFill>
        <p:spPr>
          <a:xfrm>
            <a:off x="1422400" y="2700589"/>
            <a:ext cx="10972800" cy="237122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B75F9-5970-8749-A9CF-BB08D02B3A80}"/>
              </a:ext>
            </a:extLst>
          </p:cNvPr>
          <p:cNvSpPr>
            <a:spLocks noGrp="1"/>
          </p:cNvSpPr>
          <p:nvPr>
            <p:ph type="title"/>
          </p:nvPr>
        </p:nvSpPr>
        <p:spPr/>
        <p:txBody>
          <a:bodyPr/>
          <a:lstStyle/>
          <a:p>
            <a:r>
              <a:rPr lang="en-US" dirty="0"/>
              <a:t>Insertion (final)</a:t>
            </a:r>
          </a:p>
        </p:txBody>
      </p:sp>
      <p:pic>
        <p:nvPicPr>
          <p:cNvPr id="3" name="Picture 2">
            <a:extLst>
              <a:ext uri="{FF2B5EF4-FFF2-40B4-BE49-F238E27FC236}">
                <a16:creationId xmlns:a16="http://schemas.microsoft.com/office/drawing/2014/main" id="{98A27A16-6108-1749-A1F1-FA45D881B50F}"/>
              </a:ext>
            </a:extLst>
          </p:cNvPr>
          <p:cNvPicPr>
            <a:picLocks noChangeAspect="1"/>
          </p:cNvPicPr>
          <p:nvPr/>
        </p:nvPicPr>
        <p:blipFill rotWithShape="1">
          <a:blip r:embed="rId2"/>
          <a:srcRect t="75633"/>
          <a:stretch/>
        </p:blipFill>
        <p:spPr>
          <a:xfrm>
            <a:off x="2437721" y="2514600"/>
            <a:ext cx="8942158" cy="2743200"/>
          </a:xfrm>
          <a:prstGeom prst="rect">
            <a:avLst/>
          </a:prstGeom>
        </p:spPr>
      </p:pic>
    </p:spTree>
    <p:extLst>
      <p:ext uri="{BB962C8B-B14F-4D97-AF65-F5344CB8AC3E}">
        <p14:creationId xmlns:p14="http://schemas.microsoft.com/office/powerpoint/2010/main" val="23502915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F1F79B9-641B-BB4F-8539-2B168D0A20DC}"/>
              </a:ext>
            </a:extLst>
          </p:cNvPr>
          <p:cNvPicPr>
            <a:picLocks noChangeAspect="1"/>
          </p:cNvPicPr>
          <p:nvPr/>
        </p:nvPicPr>
        <p:blipFill>
          <a:blip r:embed="rId2"/>
          <a:stretch>
            <a:fillRect/>
          </a:stretch>
        </p:blipFill>
        <p:spPr>
          <a:xfrm>
            <a:off x="4003472" y="304800"/>
            <a:ext cx="5810655" cy="7315200"/>
          </a:xfrm>
          <a:prstGeom prst="rect">
            <a:avLst/>
          </a:prstGeom>
        </p:spPr>
      </p:pic>
    </p:spTree>
    <p:extLst>
      <p:ext uri="{BB962C8B-B14F-4D97-AF65-F5344CB8AC3E}">
        <p14:creationId xmlns:p14="http://schemas.microsoft.com/office/powerpoint/2010/main" val="875105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0504" y="368248"/>
            <a:ext cx="2913380" cy="863600"/>
          </a:xfrm>
          <a:prstGeom prst="rect">
            <a:avLst/>
          </a:prstGeom>
        </p:spPr>
        <p:txBody>
          <a:bodyPr vert="horz" wrap="square" lIns="0" tIns="12065" rIns="0" bIns="0" rtlCol="0">
            <a:spAutoFit/>
          </a:bodyPr>
          <a:lstStyle/>
          <a:p>
            <a:pPr marL="12700">
              <a:lnSpc>
                <a:spcPct val="100000"/>
              </a:lnSpc>
              <a:spcBef>
                <a:spcPts val="95"/>
              </a:spcBef>
            </a:pPr>
            <a:r>
              <a:rPr spc="-5" dirty="0"/>
              <a:t>Dele</a:t>
            </a:r>
            <a:r>
              <a:rPr spc="-25" dirty="0"/>
              <a:t>t</a:t>
            </a:r>
            <a:r>
              <a:rPr spc="-20" dirty="0"/>
              <a:t>ion</a:t>
            </a:r>
          </a:p>
        </p:txBody>
      </p:sp>
      <p:sp>
        <p:nvSpPr>
          <p:cNvPr id="3" name="object 3"/>
          <p:cNvSpPr txBox="1"/>
          <p:nvPr/>
        </p:nvSpPr>
        <p:spPr>
          <a:xfrm>
            <a:off x="159512" y="1425956"/>
            <a:ext cx="12545695" cy="6907660"/>
          </a:xfrm>
          <a:prstGeom prst="rect">
            <a:avLst/>
          </a:prstGeom>
        </p:spPr>
        <p:txBody>
          <a:bodyPr vert="horz" wrap="square" lIns="0" tIns="13335" rIns="0" bIns="0" rtlCol="0">
            <a:spAutoFit/>
          </a:bodyPr>
          <a:lstStyle/>
          <a:p>
            <a:pPr marL="12700">
              <a:lnSpc>
                <a:spcPct val="100000"/>
              </a:lnSpc>
              <a:spcBef>
                <a:spcPts val="105"/>
              </a:spcBef>
            </a:pPr>
            <a:r>
              <a:rPr sz="3200" dirty="0">
                <a:latin typeface="Verdana"/>
                <a:cs typeface="Verdana"/>
              </a:rPr>
              <a:t>Search for </a:t>
            </a:r>
            <a:r>
              <a:rPr sz="3200" spc="-5" dirty="0">
                <a:latin typeface="Verdana"/>
                <a:cs typeface="Verdana"/>
              </a:rPr>
              <a:t>the </a:t>
            </a:r>
            <a:r>
              <a:rPr sz="3200" dirty="0">
                <a:latin typeface="Verdana"/>
                <a:cs typeface="Verdana"/>
              </a:rPr>
              <a:t>node </a:t>
            </a:r>
            <a:r>
              <a:rPr sz="3200" spc="-5" dirty="0">
                <a:latin typeface="Verdana"/>
                <a:cs typeface="Verdana"/>
              </a:rPr>
              <a:t>where the </a:t>
            </a:r>
            <a:r>
              <a:rPr sz="3200" dirty="0">
                <a:latin typeface="Verdana"/>
                <a:cs typeface="Verdana"/>
              </a:rPr>
              <a:t>new record should</a:t>
            </a:r>
            <a:r>
              <a:rPr sz="3200" spc="-65" dirty="0">
                <a:latin typeface="Verdana"/>
                <a:cs typeface="Verdana"/>
              </a:rPr>
              <a:t> </a:t>
            </a:r>
            <a:r>
              <a:rPr sz="3200" spc="-5" dirty="0">
                <a:latin typeface="Verdana"/>
                <a:cs typeface="Verdana"/>
              </a:rPr>
              <a:t>go</a:t>
            </a:r>
            <a:endParaRPr sz="3200" dirty="0">
              <a:latin typeface="Verdana"/>
              <a:cs typeface="Verdana"/>
            </a:endParaRPr>
          </a:p>
          <a:p>
            <a:pPr marL="12700" marR="789940">
              <a:lnSpc>
                <a:spcPct val="100000"/>
              </a:lnSpc>
            </a:pPr>
            <a:r>
              <a:rPr sz="3200" dirty="0">
                <a:solidFill>
                  <a:srgbClr val="FF0000"/>
                </a:solidFill>
                <a:latin typeface="Verdana"/>
                <a:cs typeface="Verdana"/>
              </a:rPr>
              <a:t>If </a:t>
            </a:r>
            <a:r>
              <a:rPr sz="3200" dirty="0">
                <a:latin typeface="Verdana"/>
                <a:cs typeface="Verdana"/>
              </a:rPr>
              <a:t>the </a:t>
            </a:r>
            <a:r>
              <a:rPr sz="3200" spc="-5" dirty="0">
                <a:latin typeface="Verdana"/>
                <a:cs typeface="Verdana"/>
              </a:rPr>
              <a:t>node </a:t>
            </a:r>
            <a:r>
              <a:rPr sz="3200" spc="-10" dirty="0">
                <a:latin typeface="Verdana"/>
                <a:cs typeface="Verdana"/>
              </a:rPr>
              <a:t>is </a:t>
            </a:r>
            <a:r>
              <a:rPr sz="3200" dirty="0">
                <a:latin typeface="Verdana"/>
                <a:cs typeface="Verdana"/>
              </a:rPr>
              <a:t>more </a:t>
            </a:r>
            <a:r>
              <a:rPr sz="3200" spc="-5" dirty="0">
                <a:latin typeface="Verdana"/>
                <a:cs typeface="Verdana"/>
              </a:rPr>
              <a:t>than half </a:t>
            </a:r>
            <a:r>
              <a:rPr sz="3200" dirty="0">
                <a:latin typeface="Verdana"/>
                <a:cs typeface="Verdana"/>
              </a:rPr>
              <a:t>full, </a:t>
            </a:r>
            <a:r>
              <a:rPr sz="3200" spc="-10" dirty="0">
                <a:latin typeface="Verdana"/>
                <a:cs typeface="Verdana"/>
              </a:rPr>
              <a:t>remove </a:t>
            </a:r>
            <a:r>
              <a:rPr sz="3200" dirty="0">
                <a:latin typeface="Verdana"/>
                <a:cs typeface="Verdana"/>
              </a:rPr>
              <a:t>entry and </a:t>
            </a:r>
            <a:r>
              <a:rPr sz="3200" spc="-5" dirty="0">
                <a:latin typeface="Verdana"/>
                <a:cs typeface="Verdana"/>
              </a:rPr>
              <a:t>done</a:t>
            </a:r>
            <a:endParaRPr lang="en-US" sz="3200" spc="-5" dirty="0">
              <a:latin typeface="Verdana"/>
              <a:cs typeface="Verdana"/>
            </a:endParaRPr>
          </a:p>
          <a:p>
            <a:pPr marL="12700" marR="789940">
              <a:lnSpc>
                <a:spcPct val="100000"/>
              </a:lnSpc>
            </a:pPr>
            <a:r>
              <a:rPr lang="en-US" sz="3200" spc="-5" dirty="0">
                <a:latin typeface="Verdana"/>
                <a:cs typeface="Verdana"/>
              </a:rPr>
              <a:t>(</a:t>
            </a:r>
            <a:r>
              <a:rPr lang="en-US" sz="3200" spc="-5" dirty="0" err="1">
                <a:latin typeface="Verdana"/>
                <a:cs typeface="Verdana"/>
              </a:rPr>
              <a:t>deletionDirectly</a:t>
            </a:r>
            <a:r>
              <a:rPr lang="en-US" sz="3200" spc="-5" dirty="0">
                <a:latin typeface="Verdana"/>
                <a:cs typeface="Verdana"/>
              </a:rPr>
              <a:t>)</a:t>
            </a:r>
          </a:p>
          <a:p>
            <a:pPr marL="12700" marR="789940">
              <a:lnSpc>
                <a:spcPct val="100000"/>
              </a:lnSpc>
            </a:pPr>
            <a:r>
              <a:rPr sz="3200" spc="-5" dirty="0">
                <a:solidFill>
                  <a:srgbClr val="FF0000"/>
                </a:solidFill>
                <a:latin typeface="Verdana"/>
                <a:cs typeface="Verdana"/>
              </a:rPr>
              <a:t>Else</a:t>
            </a:r>
            <a:r>
              <a:rPr sz="3200" spc="-5" dirty="0">
                <a:latin typeface="Verdana"/>
                <a:cs typeface="Verdana"/>
              </a:rPr>
              <a:t>:</a:t>
            </a:r>
            <a:endParaRPr sz="3200" dirty="0">
              <a:latin typeface="Verdana"/>
              <a:cs typeface="Verdana"/>
            </a:endParaRPr>
          </a:p>
          <a:p>
            <a:pPr marL="754380" marR="5080" indent="-285115">
              <a:lnSpc>
                <a:spcPct val="100000"/>
              </a:lnSpc>
            </a:pPr>
            <a:r>
              <a:rPr sz="3200" dirty="0">
                <a:latin typeface="Verdana"/>
                <a:cs typeface="Verdana"/>
              </a:rPr>
              <a:t>If sibling </a:t>
            </a:r>
            <a:r>
              <a:rPr sz="3200" spc="-5" dirty="0">
                <a:latin typeface="Verdana"/>
                <a:cs typeface="Verdana"/>
              </a:rPr>
              <a:t>(with same parent) </a:t>
            </a:r>
            <a:r>
              <a:rPr sz="3200" spc="-10" dirty="0">
                <a:latin typeface="Verdana"/>
                <a:cs typeface="Verdana"/>
              </a:rPr>
              <a:t>is </a:t>
            </a:r>
            <a:r>
              <a:rPr sz="3200" dirty="0">
                <a:latin typeface="Verdana"/>
                <a:cs typeface="Verdana"/>
              </a:rPr>
              <a:t>more </a:t>
            </a:r>
            <a:r>
              <a:rPr sz="3200" spc="-5" dirty="0">
                <a:latin typeface="Verdana"/>
                <a:cs typeface="Verdana"/>
              </a:rPr>
              <a:t>than </a:t>
            </a:r>
            <a:r>
              <a:rPr sz="3200" spc="-10" dirty="0">
                <a:latin typeface="Verdana"/>
                <a:cs typeface="Verdana"/>
              </a:rPr>
              <a:t>half </a:t>
            </a:r>
            <a:r>
              <a:rPr sz="3200" dirty="0">
                <a:latin typeface="Verdana"/>
                <a:cs typeface="Verdana"/>
              </a:rPr>
              <a:t>full, </a:t>
            </a:r>
            <a:r>
              <a:rPr sz="3200" spc="-15" dirty="0">
                <a:latin typeface="Verdana"/>
                <a:cs typeface="Verdana"/>
              </a:rPr>
              <a:t>take </a:t>
            </a:r>
            <a:r>
              <a:rPr sz="3200" dirty="0">
                <a:latin typeface="Verdana"/>
                <a:cs typeface="Verdana"/>
              </a:rPr>
              <a:t>an  entry from </a:t>
            </a:r>
            <a:r>
              <a:rPr sz="3200" spc="-15" dirty="0">
                <a:latin typeface="Verdana"/>
                <a:cs typeface="Verdana"/>
              </a:rPr>
              <a:t>it, </a:t>
            </a:r>
            <a:r>
              <a:rPr sz="3200" spc="-5" dirty="0">
                <a:latin typeface="Verdana"/>
                <a:cs typeface="Verdana"/>
              </a:rPr>
              <a:t>update</a:t>
            </a:r>
            <a:r>
              <a:rPr sz="3200" spc="-25" dirty="0">
                <a:latin typeface="Verdana"/>
                <a:cs typeface="Verdana"/>
              </a:rPr>
              <a:t> </a:t>
            </a:r>
            <a:r>
              <a:rPr sz="3200" spc="-5" dirty="0">
                <a:latin typeface="Verdana"/>
                <a:cs typeface="Verdana"/>
              </a:rPr>
              <a:t>parent</a:t>
            </a:r>
            <a:r>
              <a:rPr lang="en-US" sz="3200" spc="-5" dirty="0">
                <a:latin typeface="Verdana"/>
                <a:cs typeface="Verdana"/>
              </a:rPr>
              <a:t> (</a:t>
            </a:r>
            <a:r>
              <a:rPr lang="en-US" sz="3200" spc="-5" dirty="0" err="1">
                <a:latin typeface="Verdana"/>
                <a:cs typeface="Verdana"/>
              </a:rPr>
              <a:t>deletionborrow</a:t>
            </a:r>
            <a:r>
              <a:rPr lang="en-US" sz="3200" spc="-5" dirty="0">
                <a:latin typeface="Verdana"/>
                <a:cs typeface="Verdana"/>
              </a:rPr>
              <a:t>)</a:t>
            </a:r>
            <a:endParaRPr sz="3200" dirty="0">
              <a:latin typeface="Verdana"/>
              <a:cs typeface="Verdana"/>
            </a:endParaRPr>
          </a:p>
          <a:p>
            <a:pPr marL="469900">
              <a:lnSpc>
                <a:spcPct val="100000"/>
              </a:lnSpc>
            </a:pPr>
            <a:r>
              <a:rPr sz="3200" dirty="0">
                <a:latin typeface="Verdana"/>
                <a:cs typeface="Verdana"/>
              </a:rPr>
              <a:t>Otherwise</a:t>
            </a:r>
          </a:p>
          <a:p>
            <a:pPr marL="1155700" indent="-228600">
              <a:lnSpc>
                <a:spcPct val="100000"/>
              </a:lnSpc>
              <a:buFont typeface="Times New Roman"/>
              <a:buChar char="•"/>
              <a:tabLst>
                <a:tab pos="1155700" algn="l"/>
              </a:tabLst>
            </a:pPr>
            <a:r>
              <a:rPr sz="3200" dirty="0">
                <a:latin typeface="Verdana"/>
                <a:cs typeface="Verdana"/>
              </a:rPr>
              <a:t>Merge node </a:t>
            </a:r>
            <a:r>
              <a:rPr sz="3200" spc="-5" dirty="0">
                <a:latin typeface="Verdana"/>
                <a:cs typeface="Verdana"/>
              </a:rPr>
              <a:t>with </a:t>
            </a:r>
            <a:r>
              <a:rPr sz="3200" dirty="0">
                <a:latin typeface="Verdana"/>
                <a:cs typeface="Verdana"/>
              </a:rPr>
              <a:t>sibling</a:t>
            </a:r>
            <a:r>
              <a:rPr lang="en-US" sz="3200" dirty="0">
                <a:latin typeface="Verdana"/>
                <a:cs typeface="Verdana"/>
              </a:rPr>
              <a:t> (if the degree is large not simply remove) (merge)</a:t>
            </a:r>
            <a:endParaRPr sz="3200" dirty="0">
              <a:latin typeface="Verdana"/>
              <a:cs typeface="Verdana"/>
            </a:endParaRPr>
          </a:p>
          <a:p>
            <a:pPr marL="1155700" indent="-228600">
              <a:lnSpc>
                <a:spcPct val="100000"/>
              </a:lnSpc>
              <a:buFont typeface="Times New Roman"/>
              <a:buChar char="•"/>
              <a:tabLst>
                <a:tab pos="1155700" algn="l"/>
              </a:tabLst>
            </a:pPr>
            <a:r>
              <a:rPr sz="3200" dirty="0">
                <a:latin typeface="Verdana"/>
                <a:cs typeface="Verdana"/>
              </a:rPr>
              <a:t>Delete entry from </a:t>
            </a:r>
            <a:r>
              <a:rPr sz="3200" spc="-5" dirty="0">
                <a:latin typeface="Verdana"/>
                <a:cs typeface="Verdana"/>
              </a:rPr>
              <a:t>parent </a:t>
            </a:r>
            <a:r>
              <a:rPr sz="3200" dirty="0">
                <a:latin typeface="Verdana"/>
                <a:cs typeface="Verdana"/>
              </a:rPr>
              <a:t>of </a:t>
            </a:r>
            <a:r>
              <a:rPr sz="3200" spc="-10" dirty="0">
                <a:latin typeface="Verdana"/>
                <a:cs typeface="Verdana"/>
              </a:rPr>
              <a:t>removed</a:t>
            </a:r>
            <a:r>
              <a:rPr sz="3200" spc="-30" dirty="0">
                <a:latin typeface="Verdana"/>
                <a:cs typeface="Verdana"/>
              </a:rPr>
              <a:t> </a:t>
            </a:r>
            <a:r>
              <a:rPr sz="3200" dirty="0">
                <a:latin typeface="Verdana"/>
                <a:cs typeface="Verdana"/>
              </a:rPr>
              <a:t>node</a:t>
            </a:r>
          </a:p>
          <a:p>
            <a:pPr marL="1155700" indent="-228600">
              <a:lnSpc>
                <a:spcPct val="100000"/>
              </a:lnSpc>
              <a:spcBef>
                <a:spcPts val="5"/>
              </a:spcBef>
              <a:buFont typeface="Times New Roman"/>
              <a:buChar char="•"/>
              <a:tabLst>
                <a:tab pos="1155700" algn="l"/>
              </a:tabLst>
            </a:pPr>
            <a:r>
              <a:rPr sz="3200" spc="-10" dirty="0">
                <a:latin typeface="Verdana"/>
                <a:cs typeface="Verdana"/>
              </a:rPr>
              <a:t>May </a:t>
            </a:r>
            <a:r>
              <a:rPr sz="3200" dirty="0">
                <a:latin typeface="Verdana"/>
                <a:cs typeface="Verdana"/>
              </a:rPr>
              <a:t>cause </a:t>
            </a:r>
            <a:r>
              <a:rPr sz="3200" spc="-5" dirty="0">
                <a:latin typeface="Verdana"/>
                <a:cs typeface="Verdana"/>
              </a:rPr>
              <a:t>parents to</a:t>
            </a:r>
            <a:r>
              <a:rPr sz="3200" dirty="0">
                <a:latin typeface="Verdana"/>
                <a:cs typeface="Verdana"/>
              </a:rPr>
              <a:t> merge</a:t>
            </a:r>
            <a:endParaRPr sz="3300" dirty="0">
              <a:latin typeface="Times New Roman"/>
              <a:cs typeface="Times New Roman"/>
            </a:endParaRPr>
          </a:p>
          <a:p>
            <a:pPr marL="754380" indent="-284480">
              <a:lnSpc>
                <a:spcPct val="100000"/>
              </a:lnSpc>
              <a:buFont typeface="Times New Roman"/>
              <a:buChar char="–"/>
              <a:tabLst>
                <a:tab pos="755015" algn="l"/>
              </a:tabLst>
            </a:pPr>
            <a:r>
              <a:rPr sz="3200" dirty="0">
                <a:latin typeface="Verdana"/>
                <a:cs typeface="Verdana"/>
              </a:rPr>
              <a:t>Merging internal</a:t>
            </a:r>
            <a:r>
              <a:rPr sz="3200" spc="-20" dirty="0">
                <a:latin typeface="Verdana"/>
                <a:cs typeface="Verdana"/>
              </a:rPr>
              <a:t> </a:t>
            </a:r>
            <a:r>
              <a:rPr sz="3200" spc="-5" dirty="0">
                <a:latin typeface="Verdana"/>
                <a:cs typeface="Verdana"/>
              </a:rPr>
              <a:t>nodes:</a:t>
            </a:r>
            <a:endParaRPr sz="3200" dirty="0">
              <a:latin typeface="Verdana"/>
              <a:cs typeface="Verdana"/>
            </a:endParaRPr>
          </a:p>
          <a:p>
            <a:pPr marL="1155700" lvl="1" indent="-228600">
              <a:lnSpc>
                <a:spcPct val="100000"/>
              </a:lnSpc>
              <a:buFont typeface="Times New Roman"/>
              <a:buChar char="•"/>
              <a:tabLst>
                <a:tab pos="1155700" algn="l"/>
              </a:tabLst>
            </a:pPr>
            <a:r>
              <a:rPr sz="3200" spc="-15" dirty="0">
                <a:latin typeface="Verdana"/>
                <a:cs typeface="Verdana"/>
              </a:rPr>
              <a:t>Grab </a:t>
            </a:r>
            <a:r>
              <a:rPr sz="3200" spc="-10" dirty="0">
                <a:latin typeface="Verdana"/>
                <a:cs typeface="Verdana"/>
              </a:rPr>
              <a:t>value </a:t>
            </a:r>
            <a:r>
              <a:rPr sz="3200" dirty="0">
                <a:latin typeface="Verdana"/>
                <a:cs typeface="Verdana"/>
              </a:rPr>
              <a:t>from sibling </a:t>
            </a:r>
            <a:r>
              <a:rPr sz="3200" spc="-5" dirty="0">
                <a:latin typeface="Verdana"/>
                <a:cs typeface="Verdana"/>
              </a:rPr>
              <a:t>and </a:t>
            </a:r>
            <a:r>
              <a:rPr sz="3200" dirty="0">
                <a:latin typeface="Verdana"/>
                <a:cs typeface="Verdana"/>
              </a:rPr>
              <a:t>“</a:t>
            </a:r>
            <a:r>
              <a:rPr sz="3200" u="sng" dirty="0">
                <a:latin typeface="Verdana"/>
                <a:cs typeface="Verdana"/>
              </a:rPr>
              <a:t>push</a:t>
            </a:r>
            <a:r>
              <a:rPr sz="3200" u="sng" spc="-10" dirty="0">
                <a:latin typeface="Verdana"/>
                <a:cs typeface="Verdana"/>
              </a:rPr>
              <a:t> </a:t>
            </a:r>
            <a:r>
              <a:rPr sz="3200" u="sng" spc="-5" dirty="0">
                <a:latin typeface="Verdana"/>
                <a:cs typeface="Verdana"/>
              </a:rPr>
              <a:t>through</a:t>
            </a:r>
            <a:r>
              <a:rPr sz="3200" spc="-5" dirty="0">
                <a:latin typeface="Verdana"/>
                <a:cs typeface="Verdana"/>
              </a:rPr>
              <a:t>”</a:t>
            </a:r>
            <a:endParaRPr sz="3200" dirty="0">
              <a:latin typeface="Verdana"/>
              <a:cs typeface="Verdana"/>
            </a:endParaRPr>
          </a:p>
          <a:p>
            <a:pPr marL="1155700" lvl="1" indent="-228600">
              <a:lnSpc>
                <a:spcPct val="100000"/>
              </a:lnSpc>
              <a:buFont typeface="Times New Roman"/>
              <a:buChar char="•"/>
              <a:tabLst>
                <a:tab pos="1155700" algn="l"/>
              </a:tabLst>
            </a:pPr>
            <a:r>
              <a:rPr sz="3200" spc="-5" dirty="0">
                <a:latin typeface="Verdana"/>
                <a:cs typeface="Verdana"/>
              </a:rPr>
              <a:t>Update</a:t>
            </a:r>
            <a:r>
              <a:rPr sz="3200" spc="10" dirty="0">
                <a:latin typeface="Verdana"/>
                <a:cs typeface="Verdana"/>
              </a:rPr>
              <a:t> </a:t>
            </a:r>
            <a:r>
              <a:rPr sz="3200" spc="-5" dirty="0">
                <a:latin typeface="Verdana"/>
                <a:cs typeface="Verdana"/>
              </a:rPr>
              <a:t>pointers</a:t>
            </a:r>
            <a:endParaRPr sz="3200" dirty="0">
              <a:latin typeface="Verdana"/>
              <a:cs typeface="Verdan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54304" y="360044"/>
            <a:ext cx="2917825" cy="863600"/>
          </a:xfrm>
          <a:prstGeom prst="rect">
            <a:avLst/>
          </a:prstGeom>
        </p:spPr>
        <p:txBody>
          <a:bodyPr vert="horz" wrap="square" lIns="0" tIns="12065" rIns="0" bIns="0" rtlCol="0">
            <a:spAutoFit/>
          </a:bodyPr>
          <a:lstStyle/>
          <a:p>
            <a:pPr marL="12700">
              <a:lnSpc>
                <a:spcPct val="100000"/>
              </a:lnSpc>
              <a:spcBef>
                <a:spcPts val="95"/>
              </a:spcBef>
            </a:pPr>
            <a:r>
              <a:rPr sz="5500" spc="-5" dirty="0">
                <a:solidFill>
                  <a:srgbClr val="7E0812"/>
                </a:solidFill>
                <a:latin typeface="Verdana"/>
                <a:cs typeface="Verdana"/>
              </a:rPr>
              <a:t>Delet</a:t>
            </a:r>
            <a:r>
              <a:rPr sz="5500" spc="-25" dirty="0">
                <a:solidFill>
                  <a:srgbClr val="7E0812"/>
                </a:solidFill>
                <a:latin typeface="Verdana"/>
                <a:cs typeface="Verdana"/>
              </a:rPr>
              <a:t>i</a:t>
            </a:r>
            <a:r>
              <a:rPr sz="5500" spc="-5" dirty="0">
                <a:solidFill>
                  <a:srgbClr val="7E0812"/>
                </a:solidFill>
                <a:latin typeface="Verdana"/>
                <a:cs typeface="Verdana"/>
              </a:rPr>
              <a:t>on</a:t>
            </a:r>
            <a:endParaRPr sz="5500">
              <a:latin typeface="Verdana"/>
              <a:cs typeface="Verdana"/>
            </a:endParaRPr>
          </a:p>
        </p:txBody>
      </p:sp>
      <p:sp>
        <p:nvSpPr>
          <p:cNvPr id="3" name="object 3"/>
          <p:cNvSpPr txBox="1"/>
          <p:nvPr/>
        </p:nvSpPr>
        <p:spPr>
          <a:xfrm>
            <a:off x="147015" y="1502156"/>
            <a:ext cx="2143125" cy="570865"/>
          </a:xfrm>
          <a:prstGeom prst="rect">
            <a:avLst/>
          </a:prstGeom>
        </p:spPr>
        <p:txBody>
          <a:bodyPr vert="horz" wrap="square" lIns="0" tIns="15875" rIns="0" bIns="0" rtlCol="0">
            <a:spAutoFit/>
          </a:bodyPr>
          <a:lstStyle/>
          <a:p>
            <a:pPr marL="12700">
              <a:lnSpc>
                <a:spcPct val="100000"/>
              </a:lnSpc>
              <a:spcBef>
                <a:spcPts val="125"/>
              </a:spcBef>
            </a:pPr>
            <a:r>
              <a:rPr sz="3550" spc="10" dirty="0">
                <a:latin typeface="Verdana"/>
                <a:cs typeface="Verdana"/>
              </a:rPr>
              <a:t>Delete</a:t>
            </a:r>
            <a:r>
              <a:rPr sz="3550" spc="-95" dirty="0">
                <a:latin typeface="Verdana"/>
                <a:cs typeface="Verdana"/>
              </a:rPr>
              <a:t> </a:t>
            </a:r>
            <a:r>
              <a:rPr sz="3550" spc="10" dirty="0">
                <a:latin typeface="Verdana"/>
                <a:cs typeface="Verdana"/>
              </a:rPr>
              <a:t>5:</a:t>
            </a:r>
            <a:endParaRPr sz="3550">
              <a:latin typeface="Verdana"/>
              <a:cs typeface="Verdana"/>
            </a:endParaRPr>
          </a:p>
        </p:txBody>
      </p:sp>
      <p:pic>
        <p:nvPicPr>
          <p:cNvPr id="6" name="Picture 5">
            <a:extLst>
              <a:ext uri="{FF2B5EF4-FFF2-40B4-BE49-F238E27FC236}">
                <a16:creationId xmlns:a16="http://schemas.microsoft.com/office/drawing/2014/main" id="{E2C810ED-519D-284D-80CD-BE9CB471988D}"/>
              </a:ext>
            </a:extLst>
          </p:cNvPr>
          <p:cNvPicPr>
            <a:picLocks noChangeAspect="1"/>
          </p:cNvPicPr>
          <p:nvPr/>
        </p:nvPicPr>
        <p:blipFill rotWithShape="1">
          <a:blip r:embed="rId2"/>
          <a:srcRect t="4167" b="74786"/>
          <a:stretch/>
        </p:blipFill>
        <p:spPr>
          <a:xfrm>
            <a:off x="866194" y="2514600"/>
            <a:ext cx="12085213" cy="27432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30504" y="429894"/>
            <a:ext cx="2917825" cy="863600"/>
          </a:xfrm>
          <a:prstGeom prst="rect">
            <a:avLst/>
          </a:prstGeom>
        </p:spPr>
        <p:txBody>
          <a:bodyPr vert="horz" wrap="square" lIns="0" tIns="12065" rIns="0" bIns="0" rtlCol="0">
            <a:spAutoFit/>
          </a:bodyPr>
          <a:lstStyle/>
          <a:p>
            <a:pPr marL="12700">
              <a:lnSpc>
                <a:spcPct val="100000"/>
              </a:lnSpc>
              <a:spcBef>
                <a:spcPts val="95"/>
              </a:spcBef>
            </a:pPr>
            <a:r>
              <a:rPr sz="5500" spc="-5" dirty="0">
                <a:solidFill>
                  <a:srgbClr val="7E0812"/>
                </a:solidFill>
                <a:latin typeface="Verdana"/>
                <a:cs typeface="Verdana"/>
              </a:rPr>
              <a:t>Delet</a:t>
            </a:r>
            <a:r>
              <a:rPr sz="5500" spc="-25" dirty="0">
                <a:solidFill>
                  <a:srgbClr val="7E0812"/>
                </a:solidFill>
                <a:latin typeface="Verdana"/>
                <a:cs typeface="Verdana"/>
              </a:rPr>
              <a:t>i</a:t>
            </a:r>
            <a:r>
              <a:rPr sz="5500" spc="-5" dirty="0">
                <a:solidFill>
                  <a:srgbClr val="7E0812"/>
                </a:solidFill>
                <a:latin typeface="Verdana"/>
                <a:cs typeface="Verdana"/>
              </a:rPr>
              <a:t>on</a:t>
            </a:r>
            <a:endParaRPr sz="5500">
              <a:latin typeface="Verdana"/>
              <a:cs typeface="Verdana"/>
            </a:endParaRPr>
          </a:p>
        </p:txBody>
      </p:sp>
      <p:sp>
        <p:nvSpPr>
          <p:cNvPr id="3" name="object 3"/>
          <p:cNvSpPr txBox="1"/>
          <p:nvPr/>
        </p:nvSpPr>
        <p:spPr>
          <a:xfrm>
            <a:off x="147015" y="1502156"/>
            <a:ext cx="2430145" cy="570865"/>
          </a:xfrm>
          <a:prstGeom prst="rect">
            <a:avLst/>
          </a:prstGeom>
        </p:spPr>
        <p:txBody>
          <a:bodyPr vert="horz" wrap="square" lIns="0" tIns="15875" rIns="0" bIns="0" rtlCol="0">
            <a:spAutoFit/>
          </a:bodyPr>
          <a:lstStyle/>
          <a:p>
            <a:pPr marL="12700">
              <a:lnSpc>
                <a:spcPct val="100000"/>
              </a:lnSpc>
              <a:spcBef>
                <a:spcPts val="125"/>
              </a:spcBef>
            </a:pPr>
            <a:r>
              <a:rPr sz="3550" spc="10" dirty="0">
                <a:latin typeface="Verdana"/>
                <a:cs typeface="Verdana"/>
              </a:rPr>
              <a:t>Delete</a:t>
            </a:r>
            <a:r>
              <a:rPr sz="3550" spc="-90" dirty="0">
                <a:latin typeface="Verdana"/>
                <a:cs typeface="Verdana"/>
              </a:rPr>
              <a:t> </a:t>
            </a:r>
            <a:r>
              <a:rPr sz="3550" spc="5" dirty="0">
                <a:latin typeface="Verdana"/>
                <a:cs typeface="Verdana"/>
              </a:rPr>
              <a:t>12:</a:t>
            </a:r>
            <a:endParaRPr sz="3550">
              <a:latin typeface="Verdana"/>
              <a:cs typeface="Verdana"/>
            </a:endParaRPr>
          </a:p>
        </p:txBody>
      </p:sp>
      <p:pic>
        <p:nvPicPr>
          <p:cNvPr id="5" name="Picture 4">
            <a:extLst>
              <a:ext uri="{FF2B5EF4-FFF2-40B4-BE49-F238E27FC236}">
                <a16:creationId xmlns:a16="http://schemas.microsoft.com/office/drawing/2014/main" id="{6F59036D-25D5-1348-B6BF-A9DF7E5B6F2E}"/>
              </a:ext>
            </a:extLst>
          </p:cNvPr>
          <p:cNvPicPr>
            <a:picLocks noChangeAspect="1"/>
          </p:cNvPicPr>
          <p:nvPr/>
        </p:nvPicPr>
        <p:blipFill rotWithShape="1">
          <a:blip r:embed="rId2"/>
          <a:srcRect t="25214" b="50000"/>
          <a:stretch/>
        </p:blipFill>
        <p:spPr>
          <a:xfrm>
            <a:off x="1777857" y="2514600"/>
            <a:ext cx="10261887" cy="27432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30504" y="615442"/>
            <a:ext cx="2917825" cy="863600"/>
          </a:xfrm>
          <a:prstGeom prst="rect">
            <a:avLst/>
          </a:prstGeom>
        </p:spPr>
        <p:txBody>
          <a:bodyPr vert="horz" wrap="square" lIns="0" tIns="12065" rIns="0" bIns="0" rtlCol="0">
            <a:spAutoFit/>
          </a:bodyPr>
          <a:lstStyle/>
          <a:p>
            <a:pPr marL="12700">
              <a:lnSpc>
                <a:spcPct val="100000"/>
              </a:lnSpc>
              <a:spcBef>
                <a:spcPts val="95"/>
              </a:spcBef>
            </a:pPr>
            <a:r>
              <a:rPr sz="5500" spc="-5" dirty="0">
                <a:solidFill>
                  <a:srgbClr val="7E0812"/>
                </a:solidFill>
                <a:latin typeface="Verdana"/>
                <a:cs typeface="Verdana"/>
              </a:rPr>
              <a:t>Delet</a:t>
            </a:r>
            <a:r>
              <a:rPr sz="5500" spc="-25" dirty="0">
                <a:solidFill>
                  <a:srgbClr val="7E0812"/>
                </a:solidFill>
                <a:latin typeface="Verdana"/>
                <a:cs typeface="Verdana"/>
              </a:rPr>
              <a:t>i</a:t>
            </a:r>
            <a:r>
              <a:rPr sz="5500" spc="-5" dirty="0">
                <a:solidFill>
                  <a:srgbClr val="7E0812"/>
                </a:solidFill>
                <a:latin typeface="Verdana"/>
                <a:cs typeface="Verdana"/>
              </a:rPr>
              <a:t>on</a:t>
            </a:r>
            <a:endParaRPr sz="5500">
              <a:latin typeface="Verdana"/>
              <a:cs typeface="Verdana"/>
            </a:endParaRPr>
          </a:p>
        </p:txBody>
      </p:sp>
      <p:sp>
        <p:nvSpPr>
          <p:cNvPr id="3" name="object 3"/>
          <p:cNvSpPr txBox="1"/>
          <p:nvPr/>
        </p:nvSpPr>
        <p:spPr>
          <a:xfrm>
            <a:off x="157683" y="1868551"/>
            <a:ext cx="2143125" cy="570865"/>
          </a:xfrm>
          <a:prstGeom prst="rect">
            <a:avLst/>
          </a:prstGeom>
        </p:spPr>
        <p:txBody>
          <a:bodyPr vert="horz" wrap="square" lIns="0" tIns="15875" rIns="0" bIns="0" rtlCol="0">
            <a:spAutoFit/>
          </a:bodyPr>
          <a:lstStyle/>
          <a:p>
            <a:pPr marL="12700">
              <a:lnSpc>
                <a:spcPct val="100000"/>
              </a:lnSpc>
              <a:spcBef>
                <a:spcPts val="125"/>
              </a:spcBef>
            </a:pPr>
            <a:r>
              <a:rPr sz="3550" spc="10" dirty="0">
                <a:latin typeface="Verdana"/>
                <a:cs typeface="Verdana"/>
              </a:rPr>
              <a:t>Delete</a:t>
            </a:r>
            <a:r>
              <a:rPr sz="3550" spc="-95" dirty="0">
                <a:latin typeface="Verdana"/>
                <a:cs typeface="Verdana"/>
              </a:rPr>
              <a:t> </a:t>
            </a:r>
            <a:r>
              <a:rPr sz="3550" spc="10" dirty="0">
                <a:latin typeface="Verdana"/>
                <a:cs typeface="Verdana"/>
              </a:rPr>
              <a:t>9:</a:t>
            </a:r>
            <a:endParaRPr sz="3550">
              <a:latin typeface="Verdana"/>
              <a:cs typeface="Verdana"/>
            </a:endParaRPr>
          </a:p>
        </p:txBody>
      </p:sp>
      <p:pic>
        <p:nvPicPr>
          <p:cNvPr id="5" name="Picture 4">
            <a:extLst>
              <a:ext uri="{FF2B5EF4-FFF2-40B4-BE49-F238E27FC236}">
                <a16:creationId xmlns:a16="http://schemas.microsoft.com/office/drawing/2014/main" id="{F9DD9EA7-1793-AB40-A2B9-672565BA4F31}"/>
              </a:ext>
            </a:extLst>
          </p:cNvPr>
          <p:cNvPicPr>
            <a:picLocks noChangeAspect="1"/>
          </p:cNvPicPr>
          <p:nvPr/>
        </p:nvPicPr>
        <p:blipFill rotWithShape="1">
          <a:blip r:embed="rId2"/>
          <a:srcRect t="50000" b="29167"/>
          <a:stretch/>
        </p:blipFill>
        <p:spPr>
          <a:xfrm>
            <a:off x="804257" y="2514600"/>
            <a:ext cx="12209087" cy="27432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0504" y="444448"/>
            <a:ext cx="3312795" cy="863600"/>
          </a:xfrm>
          <a:prstGeom prst="rect">
            <a:avLst/>
          </a:prstGeom>
        </p:spPr>
        <p:txBody>
          <a:bodyPr vert="horz" wrap="square" lIns="0" tIns="12065" rIns="0" bIns="0" rtlCol="0">
            <a:spAutoFit/>
          </a:bodyPr>
          <a:lstStyle/>
          <a:p>
            <a:pPr marL="12700">
              <a:lnSpc>
                <a:spcPct val="100000"/>
              </a:lnSpc>
              <a:spcBef>
                <a:spcPts val="95"/>
              </a:spcBef>
            </a:pPr>
            <a:r>
              <a:rPr spc="-5" dirty="0"/>
              <a:t>St</a:t>
            </a:r>
            <a:r>
              <a:rPr spc="-20" dirty="0"/>
              <a:t>r</a:t>
            </a:r>
            <a:r>
              <a:rPr spc="-5" dirty="0"/>
              <a:t>ucture</a:t>
            </a:r>
          </a:p>
        </p:txBody>
      </p:sp>
      <p:sp>
        <p:nvSpPr>
          <p:cNvPr id="3" name="object 3"/>
          <p:cNvSpPr txBox="1"/>
          <p:nvPr/>
        </p:nvSpPr>
        <p:spPr>
          <a:xfrm>
            <a:off x="172923" y="1806956"/>
            <a:ext cx="9393555" cy="2747645"/>
          </a:xfrm>
          <a:prstGeom prst="rect">
            <a:avLst/>
          </a:prstGeom>
        </p:spPr>
        <p:txBody>
          <a:bodyPr vert="horz" wrap="square" lIns="0" tIns="15875" rIns="0" bIns="0" rtlCol="0">
            <a:spAutoFit/>
          </a:bodyPr>
          <a:lstStyle/>
          <a:p>
            <a:pPr marL="425450" indent="-412750">
              <a:lnSpc>
                <a:spcPct val="100000"/>
              </a:lnSpc>
              <a:spcBef>
                <a:spcPts val="125"/>
              </a:spcBef>
              <a:buSzPct val="74647"/>
              <a:buFont typeface="Wingdings"/>
              <a:buChar char="◼"/>
              <a:tabLst>
                <a:tab pos="425450" algn="l"/>
                <a:tab pos="426084" algn="l"/>
              </a:tabLst>
            </a:pPr>
            <a:r>
              <a:rPr sz="3550" spc="10" dirty="0">
                <a:latin typeface="Verdana"/>
                <a:cs typeface="Verdana"/>
              </a:rPr>
              <a:t>Internal</a:t>
            </a:r>
            <a:r>
              <a:rPr sz="3550" spc="-5" dirty="0">
                <a:latin typeface="Verdana"/>
                <a:cs typeface="Verdana"/>
              </a:rPr>
              <a:t> </a:t>
            </a:r>
            <a:r>
              <a:rPr sz="3550" spc="10" dirty="0">
                <a:latin typeface="Verdana"/>
                <a:cs typeface="Verdana"/>
              </a:rPr>
              <a:t>Nodes</a:t>
            </a:r>
            <a:endParaRPr sz="3550">
              <a:latin typeface="Verdana"/>
              <a:cs typeface="Verdana"/>
            </a:endParaRPr>
          </a:p>
          <a:p>
            <a:pPr>
              <a:lnSpc>
                <a:spcPct val="100000"/>
              </a:lnSpc>
              <a:spcBef>
                <a:spcPts val="55"/>
              </a:spcBef>
              <a:buFont typeface="Wingdings"/>
              <a:buChar char="◼"/>
            </a:pPr>
            <a:endParaRPr sz="3700">
              <a:latin typeface="Times New Roman"/>
              <a:cs typeface="Times New Roman"/>
            </a:endParaRPr>
          </a:p>
          <a:p>
            <a:pPr marL="425450" indent="-412750">
              <a:lnSpc>
                <a:spcPct val="100000"/>
              </a:lnSpc>
              <a:buSzPct val="74647"/>
              <a:buFont typeface="Wingdings"/>
              <a:buChar char="◼"/>
              <a:tabLst>
                <a:tab pos="425450" algn="l"/>
                <a:tab pos="426084" algn="l"/>
              </a:tabLst>
            </a:pPr>
            <a:r>
              <a:rPr sz="3550" spc="10" dirty="0">
                <a:latin typeface="Verdana"/>
                <a:cs typeface="Verdana"/>
              </a:rPr>
              <a:t>Leaf</a:t>
            </a:r>
            <a:r>
              <a:rPr sz="3550" spc="-25" dirty="0">
                <a:latin typeface="Verdana"/>
                <a:cs typeface="Verdana"/>
              </a:rPr>
              <a:t> </a:t>
            </a:r>
            <a:r>
              <a:rPr sz="3550" spc="10" dirty="0">
                <a:latin typeface="Verdana"/>
                <a:cs typeface="Verdana"/>
              </a:rPr>
              <a:t>Nodes</a:t>
            </a:r>
            <a:endParaRPr sz="3550">
              <a:latin typeface="Verdana"/>
              <a:cs typeface="Verdana"/>
            </a:endParaRPr>
          </a:p>
          <a:p>
            <a:pPr>
              <a:lnSpc>
                <a:spcPct val="100000"/>
              </a:lnSpc>
              <a:buFont typeface="Wingdings"/>
              <a:buChar char="◼"/>
            </a:pPr>
            <a:endParaRPr sz="3750">
              <a:latin typeface="Times New Roman"/>
              <a:cs typeface="Times New Roman"/>
            </a:endParaRPr>
          </a:p>
          <a:p>
            <a:pPr marL="425450" indent="-412750">
              <a:lnSpc>
                <a:spcPct val="100000"/>
              </a:lnSpc>
              <a:buSzPct val="74647"/>
              <a:buFont typeface="Wingdings"/>
              <a:buChar char="◼"/>
              <a:tabLst>
                <a:tab pos="425450" algn="l"/>
                <a:tab pos="426084" algn="l"/>
              </a:tabLst>
            </a:pPr>
            <a:r>
              <a:rPr sz="3550" spc="15" dirty="0">
                <a:latin typeface="Verdana"/>
                <a:cs typeface="Verdana"/>
              </a:rPr>
              <a:t>How </a:t>
            </a:r>
            <a:r>
              <a:rPr sz="3550" dirty="0">
                <a:latin typeface="Verdana"/>
                <a:cs typeface="Verdana"/>
              </a:rPr>
              <a:t>is </a:t>
            </a:r>
            <a:r>
              <a:rPr sz="3550" spc="5" dirty="0">
                <a:latin typeface="Verdana"/>
                <a:cs typeface="Verdana"/>
              </a:rPr>
              <a:t>this </a:t>
            </a:r>
            <a:r>
              <a:rPr sz="3550" spc="15" dirty="0">
                <a:latin typeface="Verdana"/>
                <a:cs typeface="Verdana"/>
              </a:rPr>
              <a:t>an </a:t>
            </a:r>
            <a:r>
              <a:rPr sz="3550" spc="5" dirty="0">
                <a:latin typeface="Verdana"/>
                <a:cs typeface="Verdana"/>
              </a:rPr>
              <a:t>advantage </a:t>
            </a:r>
            <a:r>
              <a:rPr sz="3550" spc="-5" dirty="0">
                <a:latin typeface="Verdana"/>
                <a:cs typeface="Verdana"/>
              </a:rPr>
              <a:t>over</a:t>
            </a:r>
            <a:r>
              <a:rPr sz="3550" spc="-125" dirty="0">
                <a:latin typeface="Verdana"/>
                <a:cs typeface="Verdana"/>
              </a:rPr>
              <a:t> </a:t>
            </a:r>
            <a:r>
              <a:rPr sz="3550" spc="-55" dirty="0">
                <a:latin typeface="Verdana"/>
                <a:cs typeface="Verdana"/>
              </a:rPr>
              <a:t>b-trees?</a:t>
            </a:r>
            <a:endParaRPr sz="3550">
              <a:latin typeface="Verdana"/>
              <a:cs typeface="Verdan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F8EED-A383-DF43-A49B-78C6C791CE04}"/>
              </a:ext>
            </a:extLst>
          </p:cNvPr>
          <p:cNvSpPr>
            <a:spLocks noGrp="1"/>
          </p:cNvSpPr>
          <p:nvPr>
            <p:ph type="title"/>
          </p:nvPr>
        </p:nvSpPr>
        <p:spPr/>
        <p:txBody>
          <a:bodyPr/>
          <a:lstStyle/>
          <a:p>
            <a:r>
              <a:rPr lang="en-US" dirty="0"/>
              <a:t>Deletion (final)</a:t>
            </a:r>
          </a:p>
        </p:txBody>
      </p:sp>
      <p:pic>
        <p:nvPicPr>
          <p:cNvPr id="4" name="Picture 3">
            <a:extLst>
              <a:ext uri="{FF2B5EF4-FFF2-40B4-BE49-F238E27FC236}">
                <a16:creationId xmlns:a16="http://schemas.microsoft.com/office/drawing/2014/main" id="{CA8DE7E6-C8CA-FF41-B9A3-FCE7D0F11137}"/>
              </a:ext>
            </a:extLst>
          </p:cNvPr>
          <p:cNvPicPr>
            <a:picLocks noChangeAspect="1"/>
          </p:cNvPicPr>
          <p:nvPr/>
        </p:nvPicPr>
        <p:blipFill rotWithShape="1">
          <a:blip r:embed="rId2"/>
          <a:srcRect t="71875"/>
          <a:stretch/>
        </p:blipFill>
        <p:spPr>
          <a:xfrm>
            <a:off x="2386916" y="2514600"/>
            <a:ext cx="9043768" cy="2743200"/>
          </a:xfrm>
          <a:prstGeom prst="rect">
            <a:avLst/>
          </a:prstGeom>
        </p:spPr>
      </p:pic>
    </p:spTree>
    <p:extLst>
      <p:ext uri="{BB962C8B-B14F-4D97-AF65-F5344CB8AC3E}">
        <p14:creationId xmlns:p14="http://schemas.microsoft.com/office/powerpoint/2010/main" val="23270740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472325D-A2C7-9847-B8AA-A671E5682D06}"/>
              </a:ext>
            </a:extLst>
          </p:cNvPr>
          <p:cNvPicPr>
            <a:picLocks noChangeAspect="1"/>
          </p:cNvPicPr>
          <p:nvPr/>
        </p:nvPicPr>
        <p:blipFill>
          <a:blip r:embed="rId2"/>
          <a:stretch>
            <a:fillRect/>
          </a:stretch>
        </p:blipFill>
        <p:spPr>
          <a:xfrm>
            <a:off x="3517387" y="228600"/>
            <a:ext cx="6782826" cy="7315200"/>
          </a:xfrm>
          <a:prstGeom prst="rect">
            <a:avLst/>
          </a:prstGeom>
        </p:spPr>
      </p:pic>
    </p:spTree>
    <p:extLst>
      <p:ext uri="{BB962C8B-B14F-4D97-AF65-F5344CB8AC3E}">
        <p14:creationId xmlns:p14="http://schemas.microsoft.com/office/powerpoint/2010/main" val="32034513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0504" y="520064"/>
            <a:ext cx="2922270" cy="863600"/>
          </a:xfrm>
          <a:prstGeom prst="rect">
            <a:avLst/>
          </a:prstGeom>
        </p:spPr>
        <p:txBody>
          <a:bodyPr vert="horz" wrap="square" lIns="0" tIns="12065" rIns="0" bIns="0" rtlCol="0">
            <a:spAutoFit/>
          </a:bodyPr>
          <a:lstStyle/>
          <a:p>
            <a:pPr marL="12700">
              <a:lnSpc>
                <a:spcPct val="100000"/>
              </a:lnSpc>
              <a:spcBef>
                <a:spcPts val="95"/>
              </a:spcBef>
            </a:pPr>
            <a:r>
              <a:rPr spc="-15" dirty="0"/>
              <a:t>Exercise</a:t>
            </a:r>
          </a:p>
        </p:txBody>
      </p:sp>
      <p:sp>
        <p:nvSpPr>
          <p:cNvPr id="3" name="object 3"/>
          <p:cNvSpPr txBox="1"/>
          <p:nvPr/>
        </p:nvSpPr>
        <p:spPr>
          <a:xfrm>
            <a:off x="178104" y="1730756"/>
            <a:ext cx="13504544" cy="4529455"/>
          </a:xfrm>
          <a:prstGeom prst="rect">
            <a:avLst/>
          </a:prstGeom>
        </p:spPr>
        <p:txBody>
          <a:bodyPr vert="horz" wrap="square" lIns="0" tIns="12700" rIns="0" bIns="0" rtlCol="0">
            <a:spAutoFit/>
          </a:bodyPr>
          <a:lstStyle/>
          <a:p>
            <a:pPr marL="12700" marR="5080">
              <a:lnSpc>
                <a:spcPct val="100600"/>
              </a:lnSpc>
              <a:spcBef>
                <a:spcPts val="100"/>
              </a:spcBef>
              <a:tabLst>
                <a:tab pos="5557520" algn="l"/>
                <a:tab pos="8526145" algn="l"/>
              </a:tabLst>
            </a:pPr>
            <a:r>
              <a:rPr sz="3550" spc="10" dirty="0">
                <a:latin typeface="Verdana"/>
                <a:cs typeface="Verdana"/>
              </a:rPr>
              <a:t>Using </a:t>
            </a:r>
            <a:r>
              <a:rPr sz="3550" spc="15" dirty="0">
                <a:latin typeface="Verdana"/>
                <a:cs typeface="Verdana"/>
              </a:rPr>
              <a:t>a </a:t>
            </a:r>
            <a:r>
              <a:rPr sz="3550" spc="5" dirty="0">
                <a:latin typeface="Verdana"/>
                <a:cs typeface="Verdana"/>
              </a:rPr>
              <a:t>btree</a:t>
            </a:r>
            <a:r>
              <a:rPr sz="3550" spc="-15" dirty="0">
                <a:latin typeface="Verdana"/>
                <a:cs typeface="Verdana"/>
              </a:rPr>
              <a:t> </a:t>
            </a:r>
            <a:r>
              <a:rPr sz="3550" spc="10" dirty="0">
                <a:latin typeface="Verdana"/>
                <a:cs typeface="Verdana"/>
              </a:rPr>
              <a:t>with</a:t>
            </a:r>
            <a:r>
              <a:rPr sz="3550" spc="20" dirty="0">
                <a:latin typeface="Verdana"/>
                <a:cs typeface="Verdana"/>
              </a:rPr>
              <a:t> </a:t>
            </a:r>
            <a:r>
              <a:rPr sz="3550" spc="5" dirty="0">
                <a:latin typeface="Verdana"/>
                <a:cs typeface="Verdana"/>
              </a:rPr>
              <a:t>p</a:t>
            </a:r>
            <a:r>
              <a:rPr sz="3525" spc="7" baseline="-27186" dirty="0">
                <a:latin typeface="Verdana"/>
                <a:cs typeface="Verdana"/>
              </a:rPr>
              <a:t>inner	</a:t>
            </a:r>
            <a:r>
              <a:rPr sz="3550" spc="20" dirty="0">
                <a:latin typeface="Verdana"/>
                <a:cs typeface="Verdana"/>
              </a:rPr>
              <a:t>= </a:t>
            </a:r>
            <a:r>
              <a:rPr sz="3550" spc="15" dirty="0">
                <a:latin typeface="Verdana"/>
                <a:cs typeface="Verdana"/>
              </a:rPr>
              <a:t>3</a:t>
            </a:r>
            <a:r>
              <a:rPr sz="3550" spc="-20" dirty="0">
                <a:latin typeface="Verdana"/>
                <a:cs typeface="Verdana"/>
              </a:rPr>
              <a:t> </a:t>
            </a:r>
            <a:r>
              <a:rPr sz="3550" spc="15" dirty="0">
                <a:latin typeface="Verdana"/>
                <a:cs typeface="Verdana"/>
              </a:rPr>
              <a:t>and</a:t>
            </a:r>
            <a:r>
              <a:rPr sz="3550" spc="-5" dirty="0">
                <a:latin typeface="Verdana"/>
                <a:cs typeface="Verdana"/>
              </a:rPr>
              <a:t> </a:t>
            </a:r>
            <a:r>
              <a:rPr sz="3550" spc="5" dirty="0">
                <a:latin typeface="Verdana"/>
                <a:cs typeface="Verdana"/>
              </a:rPr>
              <a:t>p</a:t>
            </a:r>
            <a:r>
              <a:rPr sz="3525" spc="7" baseline="-27186" dirty="0">
                <a:latin typeface="Verdana"/>
                <a:cs typeface="Verdana"/>
              </a:rPr>
              <a:t>leaf	</a:t>
            </a:r>
            <a:r>
              <a:rPr sz="3550" spc="20" dirty="0">
                <a:latin typeface="Verdana"/>
                <a:cs typeface="Verdana"/>
              </a:rPr>
              <a:t>= </a:t>
            </a:r>
            <a:r>
              <a:rPr sz="3550" spc="5" dirty="0">
                <a:latin typeface="Verdana"/>
                <a:cs typeface="Verdana"/>
              </a:rPr>
              <a:t>2, </a:t>
            </a:r>
            <a:r>
              <a:rPr sz="3550" dirty="0">
                <a:latin typeface="Verdana"/>
                <a:cs typeface="Verdana"/>
              </a:rPr>
              <a:t>sketch </a:t>
            </a:r>
            <a:r>
              <a:rPr sz="3550" spc="10" dirty="0">
                <a:latin typeface="Verdana"/>
                <a:cs typeface="Verdana"/>
              </a:rPr>
              <a:t>the</a:t>
            </a:r>
            <a:r>
              <a:rPr sz="3550" spc="-60" dirty="0">
                <a:latin typeface="Verdana"/>
                <a:cs typeface="Verdana"/>
              </a:rPr>
              <a:t> </a:t>
            </a:r>
            <a:r>
              <a:rPr sz="3550" spc="10" dirty="0">
                <a:latin typeface="Verdana"/>
                <a:cs typeface="Verdana"/>
              </a:rPr>
              <a:t>result  of the </a:t>
            </a:r>
            <a:r>
              <a:rPr sz="3550" spc="-10" dirty="0">
                <a:latin typeface="Verdana"/>
                <a:cs typeface="Verdana"/>
              </a:rPr>
              <a:t>insertion </a:t>
            </a:r>
            <a:r>
              <a:rPr sz="3550" spc="10" dirty="0">
                <a:latin typeface="Verdana"/>
                <a:cs typeface="Verdana"/>
              </a:rPr>
              <a:t>of the following</a:t>
            </a:r>
            <a:r>
              <a:rPr sz="3550" spc="-140" dirty="0">
                <a:latin typeface="Verdana"/>
                <a:cs typeface="Verdana"/>
              </a:rPr>
              <a:t> </a:t>
            </a:r>
            <a:r>
              <a:rPr sz="3550" dirty="0">
                <a:latin typeface="Verdana"/>
                <a:cs typeface="Verdana"/>
              </a:rPr>
              <a:t>values:</a:t>
            </a:r>
            <a:endParaRPr sz="3550">
              <a:latin typeface="Verdana"/>
              <a:cs typeface="Verdana"/>
            </a:endParaRPr>
          </a:p>
          <a:p>
            <a:pPr>
              <a:lnSpc>
                <a:spcPct val="100000"/>
              </a:lnSpc>
              <a:spcBef>
                <a:spcPts val="50"/>
              </a:spcBef>
            </a:pPr>
            <a:endParaRPr sz="3700">
              <a:latin typeface="Times New Roman"/>
              <a:cs typeface="Times New Roman"/>
            </a:endParaRPr>
          </a:p>
          <a:p>
            <a:pPr marL="469900">
              <a:lnSpc>
                <a:spcPct val="100000"/>
              </a:lnSpc>
            </a:pPr>
            <a:r>
              <a:rPr sz="3550" spc="10" dirty="0">
                <a:latin typeface="Verdana"/>
                <a:cs typeface="Verdana"/>
              </a:rPr>
              <a:t>9, 4, 12, 7, 2, 6, 1, 3,</a:t>
            </a:r>
            <a:r>
              <a:rPr sz="3550" spc="-65" dirty="0">
                <a:latin typeface="Verdana"/>
                <a:cs typeface="Verdana"/>
              </a:rPr>
              <a:t> </a:t>
            </a:r>
            <a:r>
              <a:rPr sz="3550" spc="15" dirty="0">
                <a:latin typeface="Verdana"/>
                <a:cs typeface="Verdana"/>
              </a:rPr>
              <a:t>10</a:t>
            </a:r>
            <a:endParaRPr sz="3550">
              <a:latin typeface="Verdana"/>
              <a:cs typeface="Verdana"/>
            </a:endParaRPr>
          </a:p>
          <a:p>
            <a:pPr>
              <a:lnSpc>
                <a:spcPct val="100000"/>
              </a:lnSpc>
            </a:pPr>
            <a:endParaRPr sz="4300">
              <a:latin typeface="Times New Roman"/>
              <a:cs typeface="Times New Roman"/>
            </a:endParaRPr>
          </a:p>
          <a:p>
            <a:pPr marL="12700" marR="175260">
              <a:lnSpc>
                <a:spcPct val="127899"/>
              </a:lnSpc>
              <a:spcBef>
                <a:spcPts val="2475"/>
              </a:spcBef>
              <a:tabLst>
                <a:tab pos="1002665" algn="l"/>
                <a:tab pos="11498580" algn="l"/>
              </a:tabLst>
            </a:pPr>
            <a:r>
              <a:rPr sz="3550" dirty="0">
                <a:latin typeface="Verdana"/>
                <a:cs typeface="Verdana"/>
              </a:rPr>
              <a:t>Repeat </a:t>
            </a:r>
            <a:r>
              <a:rPr sz="3550" spc="10" dirty="0">
                <a:latin typeface="Verdana"/>
                <a:cs typeface="Verdana"/>
              </a:rPr>
              <a:t>the </a:t>
            </a:r>
            <a:r>
              <a:rPr sz="3550" dirty="0">
                <a:latin typeface="Verdana"/>
                <a:cs typeface="Verdana"/>
              </a:rPr>
              <a:t>above </a:t>
            </a:r>
            <a:r>
              <a:rPr sz="3550" spc="15" dirty="0">
                <a:latin typeface="Verdana"/>
                <a:cs typeface="Verdana"/>
              </a:rPr>
              <a:t>example </a:t>
            </a:r>
            <a:r>
              <a:rPr sz="3550" spc="10" dirty="0">
                <a:latin typeface="Verdana"/>
                <a:cs typeface="Verdana"/>
              </a:rPr>
              <a:t>with </a:t>
            </a:r>
            <a:r>
              <a:rPr sz="3550" spc="15" dirty="0">
                <a:latin typeface="Verdana"/>
                <a:cs typeface="Verdana"/>
              </a:rPr>
              <a:t>a </a:t>
            </a:r>
            <a:r>
              <a:rPr sz="3550" spc="5" dirty="0">
                <a:latin typeface="Verdana"/>
                <a:cs typeface="Verdana"/>
              </a:rPr>
              <a:t>btree</a:t>
            </a:r>
            <a:r>
              <a:rPr sz="3550" spc="-85" dirty="0">
                <a:latin typeface="Verdana"/>
                <a:cs typeface="Verdana"/>
              </a:rPr>
              <a:t> </a:t>
            </a:r>
            <a:r>
              <a:rPr sz="3550" spc="10" dirty="0">
                <a:latin typeface="Verdana"/>
                <a:cs typeface="Verdana"/>
              </a:rPr>
              <a:t>with</a:t>
            </a:r>
            <a:r>
              <a:rPr sz="3550" spc="15" dirty="0">
                <a:latin typeface="Verdana"/>
                <a:cs typeface="Verdana"/>
              </a:rPr>
              <a:t> </a:t>
            </a:r>
            <a:r>
              <a:rPr sz="3550" spc="5" dirty="0">
                <a:latin typeface="Verdana"/>
                <a:cs typeface="Verdana"/>
              </a:rPr>
              <a:t>p</a:t>
            </a:r>
            <a:r>
              <a:rPr sz="3525" spc="7" baseline="-27186" dirty="0">
                <a:latin typeface="Verdana"/>
                <a:cs typeface="Verdana"/>
              </a:rPr>
              <a:t>inner	</a:t>
            </a:r>
            <a:r>
              <a:rPr sz="3550" spc="20" dirty="0">
                <a:latin typeface="Verdana"/>
                <a:cs typeface="Verdana"/>
              </a:rPr>
              <a:t>= </a:t>
            </a:r>
            <a:r>
              <a:rPr sz="3550" spc="15" dirty="0">
                <a:latin typeface="Verdana"/>
                <a:cs typeface="Verdana"/>
              </a:rPr>
              <a:t>4</a:t>
            </a:r>
            <a:r>
              <a:rPr sz="3550" spc="-114" dirty="0">
                <a:latin typeface="Verdana"/>
                <a:cs typeface="Verdana"/>
              </a:rPr>
              <a:t> </a:t>
            </a:r>
            <a:r>
              <a:rPr sz="3550" spc="15" dirty="0">
                <a:latin typeface="Verdana"/>
                <a:cs typeface="Verdana"/>
              </a:rPr>
              <a:t>and  </a:t>
            </a:r>
            <a:r>
              <a:rPr sz="5325" spc="7" baseline="17996" dirty="0">
                <a:latin typeface="Verdana"/>
                <a:cs typeface="Verdana"/>
              </a:rPr>
              <a:t>p</a:t>
            </a:r>
            <a:r>
              <a:rPr sz="2350" spc="5" dirty="0">
                <a:latin typeface="Verdana"/>
                <a:cs typeface="Verdana"/>
              </a:rPr>
              <a:t>leaf	</a:t>
            </a:r>
            <a:r>
              <a:rPr sz="5325" spc="30" baseline="17996" dirty="0">
                <a:latin typeface="Verdana"/>
                <a:cs typeface="Verdana"/>
              </a:rPr>
              <a:t>=</a:t>
            </a:r>
            <a:r>
              <a:rPr sz="5325" baseline="17996" dirty="0">
                <a:latin typeface="Verdana"/>
                <a:cs typeface="Verdana"/>
              </a:rPr>
              <a:t> </a:t>
            </a:r>
            <a:r>
              <a:rPr sz="5325" spc="22" baseline="17996" dirty="0">
                <a:latin typeface="Verdana"/>
                <a:cs typeface="Verdana"/>
              </a:rPr>
              <a:t>3</a:t>
            </a:r>
            <a:endParaRPr sz="5325" baseline="17996">
              <a:latin typeface="Verdana"/>
              <a:cs typeface="Verdan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4304" y="518922"/>
            <a:ext cx="2922270" cy="863600"/>
          </a:xfrm>
          <a:prstGeom prst="rect">
            <a:avLst/>
          </a:prstGeom>
        </p:spPr>
        <p:txBody>
          <a:bodyPr vert="horz" wrap="square" lIns="0" tIns="12065" rIns="0" bIns="0" rtlCol="0">
            <a:spAutoFit/>
          </a:bodyPr>
          <a:lstStyle/>
          <a:p>
            <a:pPr marL="12700">
              <a:lnSpc>
                <a:spcPct val="100000"/>
              </a:lnSpc>
              <a:spcBef>
                <a:spcPts val="95"/>
              </a:spcBef>
            </a:pPr>
            <a:r>
              <a:rPr spc="-15" dirty="0"/>
              <a:t>Exercise</a:t>
            </a:r>
          </a:p>
        </p:txBody>
      </p:sp>
      <p:sp>
        <p:nvSpPr>
          <p:cNvPr id="3" name="object 3"/>
          <p:cNvSpPr txBox="1"/>
          <p:nvPr/>
        </p:nvSpPr>
        <p:spPr>
          <a:xfrm>
            <a:off x="136956" y="2187651"/>
            <a:ext cx="13177519" cy="4382135"/>
          </a:xfrm>
          <a:prstGeom prst="rect">
            <a:avLst/>
          </a:prstGeom>
        </p:spPr>
        <p:txBody>
          <a:bodyPr vert="horz" wrap="square" lIns="0" tIns="12700" rIns="0" bIns="0" rtlCol="0">
            <a:spAutoFit/>
          </a:bodyPr>
          <a:lstStyle/>
          <a:p>
            <a:pPr marL="12700" marR="5080">
              <a:lnSpc>
                <a:spcPct val="100600"/>
              </a:lnSpc>
              <a:spcBef>
                <a:spcPts val="100"/>
              </a:spcBef>
              <a:tabLst>
                <a:tab pos="4009390" algn="l"/>
                <a:tab pos="5106035" algn="l"/>
                <a:tab pos="8077200" algn="l"/>
              </a:tabLst>
            </a:pPr>
            <a:r>
              <a:rPr sz="3550" spc="15" dirty="0">
                <a:latin typeface="Verdana"/>
                <a:cs typeface="Verdana"/>
              </a:rPr>
              <a:t>Using </a:t>
            </a:r>
            <a:r>
              <a:rPr sz="3550" spc="10" dirty="0">
                <a:latin typeface="Verdana"/>
                <a:cs typeface="Verdana"/>
              </a:rPr>
              <a:t>the</a:t>
            </a:r>
            <a:r>
              <a:rPr sz="3550" spc="-25" dirty="0">
                <a:latin typeface="Verdana"/>
                <a:cs typeface="Verdana"/>
              </a:rPr>
              <a:t> </a:t>
            </a:r>
            <a:r>
              <a:rPr sz="3550" spc="10" dirty="0">
                <a:latin typeface="Verdana"/>
                <a:cs typeface="Verdana"/>
              </a:rPr>
              <a:t>btree</a:t>
            </a:r>
            <a:r>
              <a:rPr sz="3550" spc="-15" dirty="0">
                <a:latin typeface="Verdana"/>
                <a:cs typeface="Verdana"/>
              </a:rPr>
              <a:t> </a:t>
            </a:r>
            <a:r>
              <a:rPr sz="3550" spc="5" dirty="0">
                <a:latin typeface="Verdana"/>
                <a:cs typeface="Verdana"/>
              </a:rPr>
              <a:t>(p</a:t>
            </a:r>
            <a:r>
              <a:rPr sz="3525" spc="7" baseline="-27186" dirty="0">
                <a:latin typeface="Verdana"/>
                <a:cs typeface="Verdana"/>
              </a:rPr>
              <a:t>inner	</a:t>
            </a:r>
            <a:r>
              <a:rPr sz="3550" spc="20" dirty="0">
                <a:latin typeface="Verdana"/>
                <a:cs typeface="Verdana"/>
              </a:rPr>
              <a:t>= </a:t>
            </a:r>
            <a:r>
              <a:rPr sz="3550" spc="15" dirty="0">
                <a:latin typeface="Verdana"/>
                <a:cs typeface="Verdana"/>
              </a:rPr>
              <a:t>3</a:t>
            </a:r>
            <a:r>
              <a:rPr sz="3550" spc="-20" dirty="0">
                <a:latin typeface="Verdana"/>
                <a:cs typeface="Verdana"/>
              </a:rPr>
              <a:t> </a:t>
            </a:r>
            <a:r>
              <a:rPr sz="3550" spc="15" dirty="0">
                <a:latin typeface="Verdana"/>
                <a:cs typeface="Verdana"/>
              </a:rPr>
              <a:t>and</a:t>
            </a:r>
            <a:r>
              <a:rPr sz="3550" spc="5" dirty="0">
                <a:latin typeface="Verdana"/>
                <a:cs typeface="Verdana"/>
              </a:rPr>
              <a:t> p</a:t>
            </a:r>
            <a:r>
              <a:rPr sz="3525" spc="7" baseline="-27186" dirty="0">
                <a:latin typeface="Verdana"/>
                <a:cs typeface="Verdana"/>
              </a:rPr>
              <a:t>leaf	</a:t>
            </a:r>
            <a:r>
              <a:rPr sz="3550" spc="20" dirty="0">
                <a:latin typeface="Verdana"/>
                <a:cs typeface="Verdana"/>
              </a:rPr>
              <a:t>= </a:t>
            </a:r>
            <a:r>
              <a:rPr sz="3550" spc="5" dirty="0">
                <a:latin typeface="Verdana"/>
                <a:cs typeface="Verdana"/>
              </a:rPr>
              <a:t>2)from </a:t>
            </a:r>
            <a:r>
              <a:rPr sz="3550" spc="10" dirty="0">
                <a:latin typeface="Verdana"/>
                <a:cs typeface="Verdana"/>
              </a:rPr>
              <a:t>the</a:t>
            </a:r>
            <a:r>
              <a:rPr sz="3550" spc="-120" dirty="0">
                <a:latin typeface="Verdana"/>
                <a:cs typeface="Verdana"/>
              </a:rPr>
              <a:t> </a:t>
            </a:r>
            <a:r>
              <a:rPr sz="3550" spc="10" dirty="0">
                <a:latin typeface="Verdana"/>
                <a:cs typeface="Verdana"/>
              </a:rPr>
              <a:t>previous  </a:t>
            </a:r>
            <a:r>
              <a:rPr sz="3550" spc="5" dirty="0">
                <a:latin typeface="Verdana"/>
                <a:cs typeface="Verdana"/>
              </a:rPr>
              <a:t>exercise,</a:t>
            </a:r>
            <a:r>
              <a:rPr sz="3550" spc="-15" dirty="0">
                <a:latin typeface="Verdana"/>
                <a:cs typeface="Verdana"/>
              </a:rPr>
              <a:t> </a:t>
            </a:r>
            <a:r>
              <a:rPr sz="3550" spc="15" dirty="0">
                <a:latin typeface="Verdana"/>
                <a:cs typeface="Verdana"/>
              </a:rPr>
              <a:t>show	</a:t>
            </a:r>
            <a:r>
              <a:rPr sz="3550" spc="10" dirty="0">
                <a:latin typeface="Verdana"/>
                <a:cs typeface="Verdana"/>
              </a:rPr>
              <a:t>the result of </a:t>
            </a:r>
            <a:r>
              <a:rPr sz="3550" spc="5" dirty="0">
                <a:latin typeface="Verdana"/>
                <a:cs typeface="Verdana"/>
              </a:rPr>
              <a:t>deleting </a:t>
            </a:r>
            <a:r>
              <a:rPr sz="3550" spc="10" dirty="0">
                <a:latin typeface="Verdana"/>
                <a:cs typeface="Verdana"/>
              </a:rPr>
              <a:t>the following  </a:t>
            </a:r>
            <a:r>
              <a:rPr sz="3550" dirty="0">
                <a:latin typeface="Verdana"/>
                <a:cs typeface="Verdana"/>
              </a:rPr>
              <a:t>values:</a:t>
            </a:r>
            <a:endParaRPr sz="3550">
              <a:latin typeface="Verdana"/>
              <a:cs typeface="Verdana"/>
            </a:endParaRPr>
          </a:p>
          <a:p>
            <a:pPr>
              <a:lnSpc>
                <a:spcPct val="100000"/>
              </a:lnSpc>
            </a:pPr>
            <a:endParaRPr sz="3750">
              <a:latin typeface="Times New Roman"/>
              <a:cs typeface="Times New Roman"/>
            </a:endParaRPr>
          </a:p>
          <a:p>
            <a:pPr marL="469900">
              <a:lnSpc>
                <a:spcPct val="100000"/>
              </a:lnSpc>
            </a:pPr>
            <a:r>
              <a:rPr sz="3550" spc="10" dirty="0">
                <a:latin typeface="Verdana"/>
                <a:cs typeface="Verdana"/>
              </a:rPr>
              <a:t>7, 3, 4, 10,</a:t>
            </a:r>
            <a:r>
              <a:rPr sz="3550" spc="-25" dirty="0">
                <a:latin typeface="Verdana"/>
                <a:cs typeface="Verdana"/>
              </a:rPr>
              <a:t> </a:t>
            </a:r>
            <a:r>
              <a:rPr sz="3550" spc="15" dirty="0">
                <a:latin typeface="Verdana"/>
                <a:cs typeface="Verdana"/>
              </a:rPr>
              <a:t>2</a:t>
            </a:r>
            <a:endParaRPr sz="3550">
              <a:latin typeface="Verdana"/>
              <a:cs typeface="Verdana"/>
            </a:endParaRPr>
          </a:p>
          <a:p>
            <a:pPr>
              <a:lnSpc>
                <a:spcPct val="100000"/>
              </a:lnSpc>
              <a:spcBef>
                <a:spcPts val="40"/>
              </a:spcBef>
            </a:pPr>
            <a:endParaRPr sz="3700">
              <a:latin typeface="Times New Roman"/>
              <a:cs typeface="Times New Roman"/>
            </a:endParaRPr>
          </a:p>
          <a:p>
            <a:pPr marL="12700" marR="55880">
              <a:lnSpc>
                <a:spcPct val="100600"/>
              </a:lnSpc>
              <a:tabLst>
                <a:tab pos="9770110" algn="l"/>
                <a:tab pos="12740640" algn="l"/>
              </a:tabLst>
            </a:pPr>
            <a:r>
              <a:rPr sz="3550" spc="-75" dirty="0">
                <a:latin typeface="Verdana"/>
                <a:cs typeface="Verdana"/>
              </a:rPr>
              <a:t>R</a:t>
            </a:r>
            <a:r>
              <a:rPr sz="3550" spc="15" dirty="0">
                <a:latin typeface="Verdana"/>
                <a:cs typeface="Verdana"/>
              </a:rPr>
              <a:t>ep</a:t>
            </a:r>
            <a:r>
              <a:rPr sz="3550" spc="30" dirty="0">
                <a:latin typeface="Verdana"/>
                <a:cs typeface="Verdana"/>
              </a:rPr>
              <a:t>e</a:t>
            </a:r>
            <a:r>
              <a:rPr sz="3550" spc="10" dirty="0">
                <a:latin typeface="Verdana"/>
                <a:cs typeface="Verdana"/>
              </a:rPr>
              <a:t>at</a:t>
            </a:r>
            <a:r>
              <a:rPr sz="3550" spc="-15" dirty="0">
                <a:latin typeface="Verdana"/>
                <a:cs typeface="Verdana"/>
              </a:rPr>
              <a:t> </a:t>
            </a:r>
            <a:r>
              <a:rPr sz="3550" spc="5" dirty="0">
                <a:latin typeface="Verdana"/>
                <a:cs typeface="Verdana"/>
              </a:rPr>
              <a:t>th</a:t>
            </a:r>
            <a:r>
              <a:rPr sz="3550" spc="15" dirty="0">
                <a:latin typeface="Verdana"/>
                <a:cs typeface="Verdana"/>
              </a:rPr>
              <a:t>e</a:t>
            </a:r>
            <a:r>
              <a:rPr sz="3550" spc="-10" dirty="0">
                <a:latin typeface="Verdana"/>
                <a:cs typeface="Verdana"/>
              </a:rPr>
              <a:t> </a:t>
            </a:r>
            <a:r>
              <a:rPr sz="3550" spc="15" dirty="0">
                <a:latin typeface="Verdana"/>
                <a:cs typeface="Verdana"/>
              </a:rPr>
              <a:t>ab</a:t>
            </a:r>
            <a:r>
              <a:rPr sz="3550" spc="-5" dirty="0">
                <a:latin typeface="Verdana"/>
                <a:cs typeface="Verdana"/>
              </a:rPr>
              <a:t>o</a:t>
            </a:r>
            <a:r>
              <a:rPr sz="3550" spc="-25" dirty="0">
                <a:latin typeface="Verdana"/>
                <a:cs typeface="Verdana"/>
              </a:rPr>
              <a:t>v</a:t>
            </a:r>
            <a:r>
              <a:rPr sz="3550" spc="15" dirty="0">
                <a:latin typeface="Verdana"/>
                <a:cs typeface="Verdana"/>
              </a:rPr>
              <a:t>e</a:t>
            </a:r>
            <a:r>
              <a:rPr sz="3550" spc="-15" dirty="0">
                <a:latin typeface="Verdana"/>
                <a:cs typeface="Verdana"/>
              </a:rPr>
              <a:t> </a:t>
            </a:r>
            <a:r>
              <a:rPr sz="3550" spc="15" dirty="0">
                <a:latin typeface="Verdana"/>
                <a:cs typeface="Verdana"/>
              </a:rPr>
              <a:t>example</a:t>
            </a:r>
            <a:r>
              <a:rPr sz="3550" spc="-20" dirty="0">
                <a:latin typeface="Verdana"/>
                <a:cs typeface="Verdana"/>
              </a:rPr>
              <a:t> </a:t>
            </a:r>
            <a:r>
              <a:rPr sz="3550" spc="5" dirty="0">
                <a:latin typeface="Verdana"/>
                <a:cs typeface="Verdana"/>
              </a:rPr>
              <a:t>wit</a:t>
            </a:r>
            <a:r>
              <a:rPr sz="3550" spc="15" dirty="0">
                <a:latin typeface="Verdana"/>
                <a:cs typeface="Verdana"/>
              </a:rPr>
              <a:t>h</a:t>
            </a:r>
            <a:r>
              <a:rPr sz="3550" spc="5" dirty="0">
                <a:latin typeface="Verdana"/>
                <a:cs typeface="Verdana"/>
              </a:rPr>
              <a:t> </a:t>
            </a:r>
            <a:r>
              <a:rPr sz="3550" spc="-25" dirty="0">
                <a:latin typeface="Verdana"/>
                <a:cs typeface="Verdana"/>
              </a:rPr>
              <a:t>y</a:t>
            </a:r>
            <a:r>
              <a:rPr sz="3550" spc="15" dirty="0">
                <a:latin typeface="Verdana"/>
                <a:cs typeface="Verdana"/>
              </a:rPr>
              <a:t>our</a:t>
            </a:r>
            <a:r>
              <a:rPr sz="3550" spc="-10" dirty="0">
                <a:latin typeface="Verdana"/>
                <a:cs typeface="Verdana"/>
              </a:rPr>
              <a:t> </a:t>
            </a:r>
            <a:r>
              <a:rPr sz="3550" spc="-45" dirty="0">
                <a:latin typeface="Verdana"/>
                <a:cs typeface="Verdana"/>
              </a:rPr>
              <a:t>p</a:t>
            </a:r>
            <a:r>
              <a:rPr sz="3525" baseline="-27186" dirty="0">
                <a:latin typeface="Verdana"/>
                <a:cs typeface="Verdana"/>
              </a:rPr>
              <a:t>inne</a:t>
            </a:r>
            <a:r>
              <a:rPr sz="3525" spc="15" baseline="-27186" dirty="0">
                <a:latin typeface="Verdana"/>
                <a:cs typeface="Verdana"/>
              </a:rPr>
              <a:t>r</a:t>
            </a:r>
            <a:r>
              <a:rPr sz="3525" baseline="-27186" dirty="0">
                <a:latin typeface="Verdana"/>
                <a:cs typeface="Verdana"/>
              </a:rPr>
              <a:t>	</a:t>
            </a:r>
            <a:r>
              <a:rPr sz="3550" spc="20" dirty="0">
                <a:latin typeface="Verdana"/>
                <a:cs typeface="Verdana"/>
              </a:rPr>
              <a:t>=</a:t>
            </a:r>
            <a:r>
              <a:rPr sz="3550" spc="5" dirty="0">
                <a:latin typeface="Verdana"/>
                <a:cs typeface="Verdana"/>
              </a:rPr>
              <a:t> </a:t>
            </a:r>
            <a:r>
              <a:rPr sz="3550" spc="15" dirty="0">
                <a:latin typeface="Verdana"/>
                <a:cs typeface="Verdana"/>
              </a:rPr>
              <a:t>4</a:t>
            </a:r>
            <a:r>
              <a:rPr sz="3550" spc="-10" dirty="0">
                <a:latin typeface="Verdana"/>
                <a:cs typeface="Verdana"/>
              </a:rPr>
              <a:t> </a:t>
            </a:r>
            <a:r>
              <a:rPr sz="3550" spc="15" dirty="0">
                <a:latin typeface="Verdana"/>
                <a:cs typeface="Verdana"/>
              </a:rPr>
              <a:t>and</a:t>
            </a:r>
            <a:r>
              <a:rPr sz="3550" spc="-15" dirty="0">
                <a:latin typeface="Verdana"/>
                <a:cs typeface="Verdana"/>
              </a:rPr>
              <a:t> </a:t>
            </a:r>
            <a:r>
              <a:rPr sz="3550" spc="15" dirty="0">
                <a:latin typeface="Verdana"/>
                <a:cs typeface="Verdana"/>
              </a:rPr>
              <a:t>p</a:t>
            </a:r>
            <a:r>
              <a:rPr sz="3525" baseline="-27186" dirty="0">
                <a:latin typeface="Verdana"/>
                <a:cs typeface="Verdana"/>
              </a:rPr>
              <a:t>lea</a:t>
            </a:r>
            <a:r>
              <a:rPr sz="3525" spc="7" baseline="-27186" dirty="0">
                <a:latin typeface="Verdana"/>
                <a:cs typeface="Verdana"/>
              </a:rPr>
              <a:t>f</a:t>
            </a:r>
            <a:r>
              <a:rPr sz="3525" baseline="-27186" dirty="0">
                <a:latin typeface="Verdana"/>
                <a:cs typeface="Verdana"/>
              </a:rPr>
              <a:t>	</a:t>
            </a:r>
            <a:r>
              <a:rPr sz="3550" spc="10" dirty="0">
                <a:latin typeface="Verdana"/>
                <a:cs typeface="Verdana"/>
              </a:rPr>
              <a:t>=  </a:t>
            </a:r>
            <a:r>
              <a:rPr sz="3550" spc="15" dirty="0">
                <a:latin typeface="Verdana"/>
                <a:cs typeface="Verdana"/>
              </a:rPr>
              <a:t>3</a:t>
            </a:r>
            <a:r>
              <a:rPr sz="3550" spc="5" dirty="0">
                <a:latin typeface="Verdana"/>
                <a:cs typeface="Verdana"/>
              </a:rPr>
              <a:t> tree</a:t>
            </a:r>
            <a:endParaRPr sz="3550">
              <a:latin typeface="Verdana"/>
              <a:cs typeface="Verdan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0504" y="444448"/>
            <a:ext cx="5629910" cy="863600"/>
          </a:xfrm>
          <a:prstGeom prst="rect">
            <a:avLst/>
          </a:prstGeom>
        </p:spPr>
        <p:txBody>
          <a:bodyPr vert="horz" wrap="square" lIns="0" tIns="12065" rIns="0" bIns="0" rtlCol="0">
            <a:spAutoFit/>
          </a:bodyPr>
          <a:lstStyle/>
          <a:p>
            <a:pPr marL="12700">
              <a:lnSpc>
                <a:spcPct val="100000"/>
              </a:lnSpc>
              <a:spcBef>
                <a:spcPts val="95"/>
              </a:spcBef>
            </a:pPr>
            <a:r>
              <a:rPr spc="-5" dirty="0"/>
              <a:t>Indexing </a:t>
            </a:r>
            <a:r>
              <a:rPr spc="-20" dirty="0"/>
              <a:t>in</a:t>
            </a:r>
            <a:r>
              <a:rPr spc="-75" dirty="0"/>
              <a:t> </a:t>
            </a:r>
            <a:r>
              <a:rPr spc="-5" dirty="0"/>
              <a:t>SQL</a:t>
            </a:r>
          </a:p>
        </p:txBody>
      </p:sp>
      <p:sp>
        <p:nvSpPr>
          <p:cNvPr id="3" name="object 3"/>
          <p:cNvSpPr txBox="1"/>
          <p:nvPr/>
        </p:nvSpPr>
        <p:spPr>
          <a:xfrm>
            <a:off x="178104" y="1630172"/>
            <a:ext cx="12550775" cy="3593291"/>
          </a:xfrm>
          <a:prstGeom prst="rect">
            <a:avLst/>
          </a:prstGeom>
        </p:spPr>
        <p:txBody>
          <a:bodyPr vert="horz" wrap="square" lIns="0" tIns="12700" rIns="0" bIns="0" rtlCol="0">
            <a:spAutoFit/>
          </a:bodyPr>
          <a:lstStyle/>
          <a:p>
            <a:pPr marL="12700">
              <a:lnSpc>
                <a:spcPct val="100000"/>
              </a:lnSpc>
              <a:spcBef>
                <a:spcPts val="100"/>
              </a:spcBef>
              <a:buSzPct val="74025"/>
              <a:buFont typeface="Wingdings"/>
              <a:buChar char="◼"/>
              <a:tabLst>
                <a:tab pos="455930" algn="l"/>
                <a:tab pos="456565" algn="l"/>
              </a:tabLst>
            </a:pPr>
            <a:r>
              <a:rPr sz="3850" dirty="0">
                <a:latin typeface="Verdana"/>
                <a:cs typeface="Verdana"/>
              </a:rPr>
              <a:t>What </a:t>
            </a:r>
            <a:r>
              <a:rPr sz="3850" spc="-5" dirty="0">
                <a:latin typeface="Verdana"/>
                <a:cs typeface="Verdana"/>
              </a:rPr>
              <a:t>columns </a:t>
            </a:r>
            <a:r>
              <a:rPr sz="3850" dirty="0">
                <a:latin typeface="Verdana"/>
                <a:cs typeface="Verdana"/>
              </a:rPr>
              <a:t>should </a:t>
            </a:r>
            <a:r>
              <a:rPr sz="3850" spc="-5" dirty="0">
                <a:latin typeface="Verdana"/>
                <a:cs typeface="Verdana"/>
              </a:rPr>
              <a:t>we be</a:t>
            </a:r>
            <a:r>
              <a:rPr sz="3850" spc="-65" dirty="0">
                <a:latin typeface="Verdana"/>
                <a:cs typeface="Verdana"/>
              </a:rPr>
              <a:t> </a:t>
            </a:r>
            <a:r>
              <a:rPr sz="3850" spc="-10" dirty="0">
                <a:latin typeface="Verdana"/>
                <a:cs typeface="Verdana"/>
              </a:rPr>
              <a:t>indexing?</a:t>
            </a:r>
            <a:endParaRPr sz="3850" dirty="0">
              <a:latin typeface="Verdana"/>
              <a:cs typeface="Verdana"/>
            </a:endParaRPr>
          </a:p>
          <a:p>
            <a:pPr marL="469900">
              <a:lnSpc>
                <a:spcPct val="100000"/>
              </a:lnSpc>
            </a:pPr>
            <a:r>
              <a:rPr sz="3850" spc="45" dirty="0">
                <a:latin typeface="Times New Roman"/>
                <a:cs typeface="Times New Roman"/>
              </a:rPr>
              <a:t>–</a:t>
            </a:r>
            <a:r>
              <a:rPr sz="3850" spc="45" dirty="0">
                <a:latin typeface="Verdana"/>
                <a:cs typeface="Verdana"/>
              </a:rPr>
              <a:t>Should </a:t>
            </a:r>
            <a:r>
              <a:rPr sz="3850" dirty="0">
                <a:latin typeface="Verdana"/>
                <a:cs typeface="Verdana"/>
              </a:rPr>
              <a:t>we </a:t>
            </a:r>
            <a:r>
              <a:rPr sz="3850" spc="-5" dirty="0">
                <a:latin typeface="Verdana"/>
                <a:cs typeface="Verdana"/>
              </a:rPr>
              <a:t>just </a:t>
            </a:r>
            <a:r>
              <a:rPr sz="3850" spc="-10" dirty="0">
                <a:latin typeface="Verdana"/>
                <a:cs typeface="Verdana"/>
              </a:rPr>
              <a:t>index </a:t>
            </a:r>
            <a:r>
              <a:rPr sz="3850" dirty="0">
                <a:latin typeface="Verdana"/>
                <a:cs typeface="Verdana"/>
              </a:rPr>
              <a:t>all</a:t>
            </a:r>
            <a:r>
              <a:rPr sz="3850" spc="-110" dirty="0">
                <a:latin typeface="Verdana"/>
                <a:cs typeface="Verdana"/>
              </a:rPr>
              <a:t> </a:t>
            </a:r>
            <a:r>
              <a:rPr sz="3850" spc="-5" dirty="0">
                <a:latin typeface="Verdana"/>
                <a:cs typeface="Verdana"/>
              </a:rPr>
              <a:t>columns?</a:t>
            </a:r>
            <a:endParaRPr sz="3850" dirty="0">
              <a:latin typeface="Verdana"/>
              <a:cs typeface="Verdana"/>
            </a:endParaRPr>
          </a:p>
          <a:p>
            <a:pPr>
              <a:lnSpc>
                <a:spcPct val="100000"/>
              </a:lnSpc>
            </a:pPr>
            <a:endParaRPr sz="4700" dirty="0">
              <a:latin typeface="Times New Roman"/>
              <a:cs typeface="Times New Roman"/>
            </a:endParaRPr>
          </a:p>
          <a:p>
            <a:pPr marL="12700" marR="5080">
              <a:lnSpc>
                <a:spcPct val="100000"/>
              </a:lnSpc>
              <a:spcBef>
                <a:spcPts val="3815"/>
              </a:spcBef>
              <a:buSzPct val="74025"/>
              <a:buFont typeface="Wingdings"/>
              <a:buChar char="◼"/>
              <a:tabLst>
                <a:tab pos="455930" algn="l"/>
                <a:tab pos="456565" algn="l"/>
              </a:tabLst>
            </a:pPr>
            <a:r>
              <a:rPr sz="3850" dirty="0">
                <a:latin typeface="Verdana"/>
                <a:cs typeface="Verdana"/>
              </a:rPr>
              <a:t>What </a:t>
            </a:r>
            <a:r>
              <a:rPr sz="3850" spc="-5" dirty="0">
                <a:latin typeface="Verdana"/>
                <a:cs typeface="Verdana"/>
              </a:rPr>
              <a:t>part </a:t>
            </a:r>
            <a:r>
              <a:rPr sz="3850" dirty="0">
                <a:latin typeface="Verdana"/>
                <a:cs typeface="Verdana"/>
              </a:rPr>
              <a:t>of </a:t>
            </a:r>
            <a:r>
              <a:rPr sz="3850" spc="-10" dirty="0">
                <a:latin typeface="Verdana"/>
                <a:cs typeface="Verdana"/>
              </a:rPr>
              <a:t>the </a:t>
            </a:r>
            <a:r>
              <a:rPr sz="3850" spc="-5" dirty="0">
                <a:latin typeface="Verdana"/>
                <a:cs typeface="Verdana"/>
              </a:rPr>
              <a:t>query process </a:t>
            </a:r>
            <a:r>
              <a:rPr sz="3850" spc="-10" dirty="0">
                <a:latin typeface="Verdana"/>
                <a:cs typeface="Verdana"/>
              </a:rPr>
              <a:t>is </a:t>
            </a:r>
            <a:r>
              <a:rPr sz="3850" spc="-5" dirty="0">
                <a:latin typeface="Verdana"/>
                <a:cs typeface="Verdana"/>
              </a:rPr>
              <a:t>affected by the  index?</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0504" y="615442"/>
            <a:ext cx="4681855" cy="863600"/>
          </a:xfrm>
          <a:prstGeom prst="rect">
            <a:avLst/>
          </a:prstGeom>
        </p:spPr>
        <p:txBody>
          <a:bodyPr vert="horz" wrap="square" lIns="0" tIns="12065" rIns="0" bIns="0" rtlCol="0">
            <a:spAutoFit/>
          </a:bodyPr>
          <a:lstStyle/>
          <a:p>
            <a:pPr marL="12700">
              <a:lnSpc>
                <a:spcPct val="100000"/>
              </a:lnSpc>
              <a:spcBef>
                <a:spcPts val="95"/>
              </a:spcBef>
            </a:pPr>
            <a:r>
              <a:rPr spc="-5" dirty="0"/>
              <a:t>SQL</a:t>
            </a:r>
            <a:r>
              <a:rPr spc="-55" dirty="0"/>
              <a:t> </a:t>
            </a:r>
            <a:r>
              <a:rPr spc="-10" dirty="0"/>
              <a:t>Example</a:t>
            </a:r>
          </a:p>
        </p:txBody>
      </p:sp>
      <p:sp>
        <p:nvSpPr>
          <p:cNvPr id="3" name="object 3"/>
          <p:cNvSpPr txBox="1"/>
          <p:nvPr/>
        </p:nvSpPr>
        <p:spPr>
          <a:xfrm>
            <a:off x="147015" y="1663445"/>
            <a:ext cx="12466320" cy="2957195"/>
          </a:xfrm>
          <a:prstGeom prst="rect">
            <a:avLst/>
          </a:prstGeom>
        </p:spPr>
        <p:txBody>
          <a:bodyPr vert="horz" wrap="square" lIns="0" tIns="12700" rIns="0" bIns="0" rtlCol="0">
            <a:spAutoFit/>
          </a:bodyPr>
          <a:lstStyle/>
          <a:p>
            <a:pPr marL="455930" indent="-443230">
              <a:lnSpc>
                <a:spcPct val="100000"/>
              </a:lnSpc>
              <a:spcBef>
                <a:spcPts val="100"/>
              </a:spcBef>
              <a:buSzPct val="74025"/>
              <a:buFont typeface="Wingdings"/>
              <a:buChar char="◼"/>
              <a:tabLst>
                <a:tab pos="455930" algn="l"/>
                <a:tab pos="456565" algn="l"/>
              </a:tabLst>
            </a:pPr>
            <a:r>
              <a:rPr sz="3850" spc="-45" dirty="0">
                <a:latin typeface="Verdana"/>
                <a:cs typeface="Verdana"/>
              </a:rPr>
              <a:t>CREATE </a:t>
            </a:r>
            <a:r>
              <a:rPr sz="3850" dirty="0">
                <a:latin typeface="Verdana"/>
                <a:cs typeface="Verdana"/>
              </a:rPr>
              <a:t>INDEX </a:t>
            </a:r>
            <a:r>
              <a:rPr sz="3850" spc="-5" dirty="0">
                <a:latin typeface="Verdana"/>
                <a:cs typeface="Verdana"/>
              </a:rPr>
              <a:t>name_idx </a:t>
            </a:r>
            <a:r>
              <a:rPr sz="3850" dirty="0">
                <a:latin typeface="Verdana"/>
                <a:cs typeface="Verdana"/>
              </a:rPr>
              <a:t>on </a:t>
            </a:r>
            <a:r>
              <a:rPr sz="3850" spc="-5" dirty="0">
                <a:latin typeface="Verdana"/>
                <a:cs typeface="Verdana"/>
              </a:rPr>
              <a:t>Student</a:t>
            </a:r>
            <a:r>
              <a:rPr sz="3850" spc="10" dirty="0">
                <a:latin typeface="Verdana"/>
                <a:cs typeface="Verdana"/>
              </a:rPr>
              <a:t> </a:t>
            </a:r>
            <a:r>
              <a:rPr sz="3850" spc="-5" dirty="0">
                <a:latin typeface="Verdana"/>
                <a:cs typeface="Verdana"/>
              </a:rPr>
              <a:t>(lname);</a:t>
            </a:r>
            <a:endParaRPr sz="3850">
              <a:latin typeface="Verdana"/>
              <a:cs typeface="Verdana"/>
            </a:endParaRPr>
          </a:p>
          <a:p>
            <a:pPr>
              <a:lnSpc>
                <a:spcPct val="100000"/>
              </a:lnSpc>
              <a:buFont typeface="Wingdings"/>
              <a:buChar char="◼"/>
            </a:pPr>
            <a:endParaRPr sz="4700">
              <a:latin typeface="Times New Roman"/>
              <a:cs typeface="Times New Roman"/>
            </a:endParaRPr>
          </a:p>
          <a:p>
            <a:pPr marL="455930" indent="-443230">
              <a:lnSpc>
                <a:spcPts val="4615"/>
              </a:lnSpc>
              <a:spcBef>
                <a:spcPts val="3825"/>
              </a:spcBef>
              <a:buSzPct val="74025"/>
              <a:buFont typeface="Wingdings"/>
              <a:buChar char="◼"/>
              <a:tabLst>
                <a:tab pos="455930" algn="l"/>
                <a:tab pos="456565" algn="l"/>
              </a:tabLst>
            </a:pPr>
            <a:r>
              <a:rPr sz="3850" spc="-5" dirty="0">
                <a:latin typeface="Verdana"/>
                <a:cs typeface="Verdana"/>
              </a:rPr>
              <a:t>Can </a:t>
            </a:r>
            <a:r>
              <a:rPr sz="3850" spc="-10" dirty="0">
                <a:latin typeface="Verdana"/>
                <a:cs typeface="Verdana"/>
              </a:rPr>
              <a:t>include multiple </a:t>
            </a:r>
            <a:r>
              <a:rPr sz="3850" spc="-5" dirty="0">
                <a:latin typeface="Verdana"/>
                <a:cs typeface="Verdana"/>
              </a:rPr>
              <a:t>columns </a:t>
            </a:r>
            <a:r>
              <a:rPr sz="3850" dirty="0">
                <a:latin typeface="Verdana"/>
                <a:cs typeface="Verdana"/>
              </a:rPr>
              <a:t>as </a:t>
            </a:r>
            <a:r>
              <a:rPr sz="3850" spc="-5" dirty="0">
                <a:latin typeface="Verdana"/>
                <a:cs typeface="Verdana"/>
              </a:rPr>
              <a:t>part </a:t>
            </a:r>
            <a:r>
              <a:rPr sz="3850" dirty="0">
                <a:latin typeface="Verdana"/>
                <a:cs typeface="Verdana"/>
              </a:rPr>
              <a:t>of an</a:t>
            </a:r>
            <a:r>
              <a:rPr sz="3850" spc="-25" dirty="0">
                <a:latin typeface="Verdana"/>
                <a:cs typeface="Verdana"/>
              </a:rPr>
              <a:t> </a:t>
            </a:r>
            <a:r>
              <a:rPr sz="3850" spc="-2035" dirty="0">
                <a:latin typeface="Verdana"/>
                <a:cs typeface="Verdana"/>
              </a:rPr>
              <a:t>index</a:t>
            </a:r>
            <a:endParaRPr sz="3850">
              <a:latin typeface="Verdana"/>
              <a:cs typeface="Verdana"/>
            </a:endParaRPr>
          </a:p>
          <a:p>
            <a:pPr marL="469900">
              <a:lnSpc>
                <a:spcPts val="4615"/>
              </a:lnSpc>
            </a:pPr>
            <a:r>
              <a:rPr sz="3850" spc="75" dirty="0">
                <a:latin typeface="Times New Roman"/>
                <a:cs typeface="Times New Roman"/>
              </a:rPr>
              <a:t>–</a:t>
            </a:r>
            <a:r>
              <a:rPr sz="3850" spc="75" dirty="0">
                <a:latin typeface="Verdana"/>
                <a:cs typeface="Verdana"/>
              </a:rPr>
              <a:t>How </a:t>
            </a:r>
            <a:r>
              <a:rPr sz="3850" spc="-5" dirty="0">
                <a:latin typeface="Verdana"/>
                <a:cs typeface="Verdana"/>
              </a:rPr>
              <a:t>does </a:t>
            </a:r>
            <a:r>
              <a:rPr sz="3850" spc="-10" dirty="0">
                <a:latin typeface="Verdana"/>
                <a:cs typeface="Verdana"/>
              </a:rPr>
              <a:t>this </a:t>
            </a:r>
            <a:r>
              <a:rPr sz="3850" dirty="0">
                <a:latin typeface="Verdana"/>
                <a:cs typeface="Verdana"/>
              </a:rPr>
              <a:t>affect </a:t>
            </a:r>
            <a:r>
              <a:rPr sz="3850" spc="-5" dirty="0">
                <a:latin typeface="Verdana"/>
                <a:cs typeface="Verdana"/>
              </a:rPr>
              <a:t>the </a:t>
            </a:r>
            <a:r>
              <a:rPr sz="3850" spc="-15" dirty="0">
                <a:latin typeface="Verdana"/>
                <a:cs typeface="Verdana"/>
              </a:rPr>
              <a:t>index</a:t>
            </a:r>
            <a:r>
              <a:rPr sz="3850" spc="-204" dirty="0">
                <a:latin typeface="Verdana"/>
                <a:cs typeface="Verdana"/>
              </a:rPr>
              <a:t> </a:t>
            </a:r>
            <a:r>
              <a:rPr sz="3850" spc="-5" dirty="0">
                <a:latin typeface="Verdana"/>
                <a:cs typeface="Verdana"/>
              </a:rPr>
              <a:t>structure?</a:t>
            </a:r>
            <a:endParaRPr sz="3850">
              <a:latin typeface="Verdana"/>
              <a:cs typeface="Verdan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30504" y="588644"/>
            <a:ext cx="2922270" cy="863600"/>
          </a:xfrm>
          <a:prstGeom prst="rect">
            <a:avLst/>
          </a:prstGeom>
        </p:spPr>
        <p:txBody>
          <a:bodyPr vert="horz" wrap="square" lIns="0" tIns="12065" rIns="0" bIns="0" rtlCol="0">
            <a:spAutoFit/>
          </a:bodyPr>
          <a:lstStyle/>
          <a:p>
            <a:pPr marL="12700">
              <a:lnSpc>
                <a:spcPct val="100000"/>
              </a:lnSpc>
              <a:spcBef>
                <a:spcPts val="95"/>
              </a:spcBef>
            </a:pPr>
            <a:r>
              <a:rPr sz="5500" spc="-15" dirty="0">
                <a:solidFill>
                  <a:srgbClr val="7E0812"/>
                </a:solidFill>
                <a:latin typeface="Verdana"/>
                <a:cs typeface="Verdana"/>
              </a:rPr>
              <a:t>Exercise</a:t>
            </a:r>
            <a:endParaRPr sz="5500">
              <a:latin typeface="Verdana"/>
              <a:cs typeface="Verdana"/>
            </a:endParaRPr>
          </a:p>
        </p:txBody>
      </p:sp>
      <p:sp>
        <p:nvSpPr>
          <p:cNvPr id="3" name="object 3"/>
          <p:cNvSpPr txBox="1"/>
          <p:nvPr/>
        </p:nvSpPr>
        <p:spPr>
          <a:xfrm>
            <a:off x="147015" y="1729231"/>
            <a:ext cx="13055600" cy="1784985"/>
          </a:xfrm>
          <a:prstGeom prst="rect">
            <a:avLst/>
          </a:prstGeom>
        </p:spPr>
        <p:txBody>
          <a:bodyPr vert="horz" wrap="square" lIns="0" tIns="13335" rIns="0" bIns="0" rtlCol="0">
            <a:spAutoFit/>
          </a:bodyPr>
          <a:lstStyle/>
          <a:p>
            <a:pPr marL="12700" marR="5080">
              <a:lnSpc>
                <a:spcPct val="99900"/>
              </a:lnSpc>
              <a:spcBef>
                <a:spcPts val="105"/>
              </a:spcBef>
              <a:tabLst>
                <a:tab pos="455930" algn="l"/>
              </a:tabLst>
            </a:pPr>
            <a:r>
              <a:rPr sz="2850" spc="3035" dirty="0">
                <a:latin typeface="Wingdings"/>
                <a:cs typeface="Wingdings"/>
              </a:rPr>
              <a:t>◼</a:t>
            </a:r>
            <a:r>
              <a:rPr sz="2850" spc="3035" dirty="0">
                <a:latin typeface="Times New Roman"/>
                <a:cs typeface="Times New Roman"/>
              </a:rPr>
              <a:t>	</a:t>
            </a:r>
            <a:r>
              <a:rPr sz="3850" spc="-20" dirty="0">
                <a:latin typeface="Verdana"/>
                <a:cs typeface="Verdana"/>
              </a:rPr>
              <a:t>Revisit </a:t>
            </a:r>
            <a:r>
              <a:rPr sz="3850" spc="-15" dirty="0">
                <a:latin typeface="Verdana"/>
                <a:cs typeface="Verdana"/>
              </a:rPr>
              <a:t>your </a:t>
            </a:r>
            <a:r>
              <a:rPr sz="3850" dirty="0">
                <a:latin typeface="Verdana"/>
                <a:cs typeface="Verdana"/>
              </a:rPr>
              <a:t>course </a:t>
            </a:r>
            <a:r>
              <a:rPr sz="3850" spc="-10" dirty="0">
                <a:latin typeface="Verdana"/>
                <a:cs typeface="Verdana"/>
              </a:rPr>
              <a:t>tracking </a:t>
            </a:r>
            <a:r>
              <a:rPr sz="3850" spc="-5" dirty="0">
                <a:latin typeface="Verdana"/>
                <a:cs typeface="Verdana"/>
              </a:rPr>
              <a:t>database. </a:t>
            </a:r>
            <a:r>
              <a:rPr sz="3850" spc="-10" dirty="0">
                <a:latin typeface="Verdana"/>
                <a:cs typeface="Verdana"/>
              </a:rPr>
              <a:t>Decide what columns would be worthy of an index, and create  </a:t>
            </a:r>
            <a:r>
              <a:rPr sz="3850" spc="-5" dirty="0">
                <a:latin typeface="Verdana"/>
                <a:cs typeface="Verdana"/>
              </a:rPr>
              <a:t>them.</a:t>
            </a:r>
            <a:endParaRPr sz="3850" dirty="0">
              <a:latin typeface="Verdana"/>
              <a:cs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66EAF-811F-864F-8829-326EEC2A4C87}"/>
              </a:ext>
            </a:extLst>
          </p:cNvPr>
          <p:cNvSpPr>
            <a:spLocks noGrp="1"/>
          </p:cNvSpPr>
          <p:nvPr>
            <p:ph type="title"/>
          </p:nvPr>
        </p:nvSpPr>
        <p:spPr/>
        <p:txBody>
          <a:bodyPr/>
          <a:lstStyle/>
          <a:p>
            <a:r>
              <a:rPr lang="en-US" dirty="0"/>
              <a:t>B+-Trees</a:t>
            </a:r>
          </a:p>
        </p:txBody>
      </p:sp>
      <p:sp>
        <p:nvSpPr>
          <p:cNvPr id="3" name="Text Placeholder 2">
            <a:extLst>
              <a:ext uri="{FF2B5EF4-FFF2-40B4-BE49-F238E27FC236}">
                <a16:creationId xmlns:a16="http://schemas.microsoft.com/office/drawing/2014/main" id="{2EF86237-3564-BD4E-84CB-F9D8A65E88F3}"/>
              </a:ext>
            </a:extLst>
          </p:cNvPr>
          <p:cNvSpPr>
            <a:spLocks noGrp="1"/>
          </p:cNvSpPr>
          <p:nvPr>
            <p:ph type="body" idx="1"/>
          </p:nvPr>
        </p:nvSpPr>
        <p:spPr>
          <a:xfrm>
            <a:off x="147015" y="1663445"/>
            <a:ext cx="13529919" cy="2564805"/>
          </a:xfrm>
        </p:spPr>
        <p:txBody>
          <a:bodyPr/>
          <a:lstStyle/>
          <a:p>
            <a:pPr marL="425450" indent="-412750" algn="l" rtl="0">
              <a:spcBef>
                <a:spcPts val="100"/>
              </a:spcBef>
              <a:buSzPct val="80303"/>
              <a:buFont typeface="Wingdings"/>
              <a:buChar char="◼"/>
              <a:tabLst>
                <a:tab pos="425450" algn="l"/>
                <a:tab pos="426084" algn="l"/>
              </a:tabLst>
            </a:pPr>
            <a:r>
              <a:rPr lang="en-US" sz="3300" kern="1200" dirty="0">
                <a:latin typeface="Verdana"/>
                <a:cs typeface="Verdana"/>
              </a:rPr>
              <a:t>Advantage of two different node types?</a:t>
            </a:r>
          </a:p>
          <a:p>
            <a:pPr marL="12700" algn="l" rtl="0">
              <a:spcBef>
                <a:spcPts val="100"/>
              </a:spcBef>
              <a:buSzPct val="80303"/>
              <a:tabLst>
                <a:tab pos="425450" algn="l"/>
                <a:tab pos="426084" algn="l"/>
              </a:tabLst>
            </a:pPr>
            <a:r>
              <a:rPr lang="en-US" sz="3300" kern="1200" dirty="0">
                <a:latin typeface="Verdana"/>
                <a:cs typeface="Verdana"/>
              </a:rPr>
              <a:t>”I don’t want to leaf nodes to drop off from 50% capacity not totally empty because that is a totally waste space not totally full because space allow easy insertion”</a:t>
            </a:r>
          </a:p>
          <a:p>
            <a:pPr marL="425450" indent="-412750" algn="l" rtl="0">
              <a:spcBef>
                <a:spcPts val="100"/>
              </a:spcBef>
              <a:buSzPct val="80303"/>
              <a:buFont typeface="Wingdings"/>
              <a:buChar char="◼"/>
              <a:tabLst>
                <a:tab pos="425450" algn="l"/>
                <a:tab pos="426084" algn="l"/>
              </a:tabLst>
            </a:pPr>
            <a:r>
              <a:rPr lang="en-US" sz="3300" kern="1200" dirty="0">
                <a:latin typeface="Verdana"/>
                <a:cs typeface="Verdana"/>
              </a:rPr>
              <a:t>Insertion and deletion?</a:t>
            </a:r>
          </a:p>
        </p:txBody>
      </p:sp>
    </p:spTree>
    <p:extLst>
      <p:ext uri="{BB962C8B-B14F-4D97-AF65-F5344CB8AC3E}">
        <p14:creationId xmlns:p14="http://schemas.microsoft.com/office/powerpoint/2010/main" val="39459408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1DBFB-C383-0B4E-8983-4FD6DA193A5B}"/>
              </a:ext>
            </a:extLst>
          </p:cNvPr>
          <p:cNvSpPr>
            <a:spLocks noGrp="1"/>
          </p:cNvSpPr>
          <p:nvPr>
            <p:ph type="title"/>
          </p:nvPr>
        </p:nvSpPr>
        <p:spPr/>
        <p:txBody>
          <a:bodyPr/>
          <a:lstStyle/>
          <a:p>
            <a:r>
              <a:rPr lang="en-US" dirty="0"/>
              <a:t>B-Trees vs. B+-Trees</a:t>
            </a:r>
          </a:p>
        </p:txBody>
      </p:sp>
      <p:sp>
        <p:nvSpPr>
          <p:cNvPr id="3" name="Text Placeholder 2">
            <a:extLst>
              <a:ext uri="{FF2B5EF4-FFF2-40B4-BE49-F238E27FC236}">
                <a16:creationId xmlns:a16="http://schemas.microsoft.com/office/drawing/2014/main" id="{48116E0F-0ED9-3F4D-A9C7-C087F8A25875}"/>
              </a:ext>
            </a:extLst>
          </p:cNvPr>
          <p:cNvSpPr>
            <a:spLocks noGrp="1"/>
          </p:cNvSpPr>
          <p:nvPr>
            <p:ph type="body" idx="1"/>
          </p:nvPr>
        </p:nvSpPr>
        <p:spPr>
          <a:xfrm>
            <a:off x="147015" y="1663445"/>
            <a:ext cx="13529919" cy="5116785"/>
          </a:xfrm>
        </p:spPr>
        <p:txBody>
          <a:bodyPr/>
          <a:lstStyle/>
          <a:p>
            <a:pPr marL="425450" indent="-412750" algn="l" rtl="0">
              <a:spcBef>
                <a:spcPts val="100"/>
              </a:spcBef>
              <a:buSzPct val="80303"/>
              <a:buFont typeface="Wingdings"/>
              <a:buChar char="◼"/>
              <a:tabLst>
                <a:tab pos="425450" algn="l"/>
                <a:tab pos="426084" algn="l"/>
              </a:tabLst>
            </a:pPr>
            <a:r>
              <a:rPr lang="en-US" sz="3300" kern="1200" dirty="0">
                <a:latin typeface="Verdana"/>
                <a:cs typeface="Verdana"/>
              </a:rPr>
              <a:t>Keep data node and tree node separate</a:t>
            </a:r>
          </a:p>
          <a:p>
            <a:pPr marL="425450" indent="-412750" algn="l" rtl="0">
              <a:spcBef>
                <a:spcPts val="100"/>
              </a:spcBef>
              <a:buSzPct val="80303"/>
              <a:buFont typeface="Wingdings"/>
              <a:buChar char="◼"/>
              <a:tabLst>
                <a:tab pos="425450" algn="l"/>
                <a:tab pos="426084" algn="l"/>
              </a:tabLst>
            </a:pPr>
            <a:r>
              <a:rPr lang="en-US" sz="3300" kern="1200" dirty="0">
                <a:latin typeface="Verdana"/>
                <a:cs typeface="Verdana"/>
              </a:rPr>
              <a:t>Inner node just store the pointer to other node while data only store in leaf nodes</a:t>
            </a:r>
          </a:p>
          <a:p>
            <a:pPr marL="12700" algn="l" rtl="0">
              <a:spcBef>
                <a:spcPts val="100"/>
              </a:spcBef>
              <a:buSzPct val="80303"/>
              <a:tabLst>
                <a:tab pos="425450" algn="l"/>
                <a:tab pos="426084" algn="l"/>
              </a:tabLst>
            </a:pPr>
            <a:r>
              <a:rPr lang="en-US" sz="3300" kern="1200" dirty="0">
                <a:latin typeface="Verdana"/>
                <a:cs typeface="Verdana"/>
              </a:rPr>
              <a:t>- For B+-Trees we must go all the way down to the leaf node while for B-Trees we might find data in the middle</a:t>
            </a:r>
          </a:p>
          <a:p>
            <a:pPr marL="425450" indent="-412750" algn="l" rtl="0">
              <a:spcBef>
                <a:spcPts val="100"/>
              </a:spcBef>
              <a:buSzPct val="80303"/>
              <a:buFont typeface="Wingdings"/>
              <a:buChar char="◼"/>
              <a:tabLst>
                <a:tab pos="425450" algn="l"/>
                <a:tab pos="426084" algn="l"/>
              </a:tabLst>
            </a:pPr>
            <a:r>
              <a:rPr lang="en-US" sz="3300" kern="1200" dirty="0">
                <a:latin typeface="Verdana"/>
                <a:cs typeface="Verdana"/>
              </a:rPr>
              <a:t>Why we use this seemingly more “complicated” structure? </a:t>
            </a:r>
          </a:p>
          <a:p>
            <a:pPr marL="457200" indent="-457200">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It keeps data node from tree node (Isolation)</a:t>
            </a:r>
          </a:p>
          <a:p>
            <a:pPr marL="457200" indent="-457200">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Larger branching factor, reduce the searching space faster: in B-Trees data node and tree node are stored in the same heap page for one entry pair but for B+-Trees not, in this case more tree factor can be stored in one heap page(like more index)</a:t>
            </a:r>
          </a:p>
          <a:p>
            <a:pPr marL="457200" indent="-457200">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If we just want to traverse all the data, we just go through the last layer by a sorted linked list, which allows us scan all the data</a:t>
            </a:r>
          </a:p>
        </p:txBody>
      </p:sp>
    </p:spTree>
    <p:extLst>
      <p:ext uri="{BB962C8B-B14F-4D97-AF65-F5344CB8AC3E}">
        <p14:creationId xmlns:p14="http://schemas.microsoft.com/office/powerpoint/2010/main" val="21576338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0504" y="444448"/>
            <a:ext cx="3671570" cy="863600"/>
          </a:xfrm>
          <a:prstGeom prst="rect">
            <a:avLst/>
          </a:prstGeom>
        </p:spPr>
        <p:txBody>
          <a:bodyPr vert="horz" wrap="square" lIns="0" tIns="12065" rIns="0" bIns="0" rtlCol="0">
            <a:spAutoFit/>
          </a:bodyPr>
          <a:lstStyle/>
          <a:p>
            <a:pPr marL="12700">
              <a:lnSpc>
                <a:spcPct val="100000"/>
              </a:lnSpc>
              <a:spcBef>
                <a:spcPts val="95"/>
              </a:spcBef>
            </a:pPr>
            <a:r>
              <a:rPr spc="-70" dirty="0"/>
              <a:t>Key </a:t>
            </a:r>
            <a:r>
              <a:rPr spc="-125" dirty="0"/>
              <a:t>Terms</a:t>
            </a:r>
          </a:p>
        </p:txBody>
      </p:sp>
      <p:sp>
        <p:nvSpPr>
          <p:cNvPr id="3" name="object 3"/>
          <p:cNvSpPr txBox="1"/>
          <p:nvPr/>
        </p:nvSpPr>
        <p:spPr>
          <a:xfrm>
            <a:off x="184505" y="1765808"/>
            <a:ext cx="11572240" cy="3570721"/>
          </a:xfrm>
          <a:prstGeom prst="rect">
            <a:avLst/>
          </a:prstGeom>
        </p:spPr>
        <p:txBody>
          <a:bodyPr vert="horz" wrap="square" lIns="0" tIns="12700" rIns="0" bIns="0" rtlCol="0">
            <a:spAutoFit/>
          </a:bodyPr>
          <a:lstStyle/>
          <a:p>
            <a:pPr marL="425450" indent="-412750">
              <a:lnSpc>
                <a:spcPct val="100000"/>
              </a:lnSpc>
              <a:spcBef>
                <a:spcPts val="100"/>
              </a:spcBef>
              <a:buSzPct val="80303"/>
              <a:buFont typeface="Wingdings"/>
              <a:buChar char="◼"/>
              <a:tabLst>
                <a:tab pos="425450" algn="l"/>
                <a:tab pos="426084" algn="l"/>
              </a:tabLst>
            </a:pPr>
            <a:r>
              <a:rPr sz="3300" dirty="0">
                <a:latin typeface="Verdana"/>
                <a:cs typeface="Verdana"/>
              </a:rPr>
              <a:t>K is the value being searched for / inserted / deleted</a:t>
            </a:r>
          </a:p>
          <a:p>
            <a:pPr>
              <a:lnSpc>
                <a:spcPct val="100000"/>
              </a:lnSpc>
              <a:spcBef>
                <a:spcPts val="40"/>
              </a:spcBef>
              <a:buChar char="◼"/>
            </a:pPr>
            <a:endParaRPr sz="3450" dirty="0">
              <a:latin typeface="Times New Roman"/>
              <a:cs typeface="Times New Roman"/>
            </a:endParaRPr>
          </a:p>
          <a:p>
            <a:pPr marL="394970" indent="-382270">
              <a:lnSpc>
                <a:spcPts val="3954"/>
              </a:lnSpc>
              <a:buSzPct val="74242"/>
              <a:buFont typeface="Wingdings"/>
              <a:buChar char="◼"/>
              <a:tabLst>
                <a:tab pos="394970" algn="l"/>
                <a:tab pos="395605" algn="l"/>
              </a:tabLst>
            </a:pPr>
            <a:r>
              <a:rPr sz="3300" dirty="0">
                <a:latin typeface="Verdana"/>
                <a:cs typeface="Verdana"/>
              </a:rPr>
              <a:t>b </a:t>
            </a:r>
            <a:r>
              <a:rPr sz="3300" spc="-10" dirty="0">
                <a:latin typeface="Verdana"/>
                <a:cs typeface="Verdana"/>
              </a:rPr>
              <a:t>is </a:t>
            </a:r>
            <a:r>
              <a:rPr sz="3300" dirty="0">
                <a:latin typeface="Verdana"/>
                <a:cs typeface="Verdana"/>
              </a:rPr>
              <a:t>called </a:t>
            </a:r>
            <a:r>
              <a:rPr sz="3300" spc="-5" dirty="0">
                <a:latin typeface="Verdana"/>
                <a:cs typeface="Verdana"/>
              </a:rPr>
              <a:t>the</a:t>
            </a:r>
            <a:r>
              <a:rPr sz="3300" spc="-60" dirty="0">
                <a:latin typeface="Verdana"/>
                <a:cs typeface="Verdana"/>
              </a:rPr>
              <a:t> </a:t>
            </a:r>
            <a:r>
              <a:rPr sz="3300" dirty="0">
                <a:latin typeface="Verdana"/>
                <a:cs typeface="Verdana"/>
              </a:rPr>
              <a:t>fanout</a:t>
            </a:r>
          </a:p>
          <a:p>
            <a:pPr marL="469900">
              <a:lnSpc>
                <a:spcPts val="3954"/>
              </a:lnSpc>
            </a:pPr>
            <a:r>
              <a:rPr sz="3300" dirty="0">
                <a:latin typeface="Times New Roman"/>
                <a:cs typeface="Times New Roman"/>
              </a:rPr>
              <a:t>– </a:t>
            </a:r>
            <a:r>
              <a:rPr sz="3300" dirty="0">
                <a:latin typeface="Verdana"/>
                <a:cs typeface="Verdana"/>
              </a:rPr>
              <a:t>What </a:t>
            </a:r>
            <a:r>
              <a:rPr sz="3300" spc="-10" dirty="0">
                <a:latin typeface="Verdana"/>
                <a:cs typeface="Verdana"/>
              </a:rPr>
              <a:t>dictates</a:t>
            </a:r>
            <a:r>
              <a:rPr sz="3300" spc="-250" dirty="0">
                <a:latin typeface="Verdana"/>
                <a:cs typeface="Verdana"/>
              </a:rPr>
              <a:t> </a:t>
            </a:r>
            <a:r>
              <a:rPr sz="3300" spc="-5" dirty="0">
                <a:latin typeface="Verdana"/>
                <a:cs typeface="Verdana"/>
              </a:rPr>
              <a:t>this?</a:t>
            </a:r>
            <a:endParaRPr lang="en-US" sz="3300" spc="-5" dirty="0">
              <a:latin typeface="Verdana"/>
              <a:cs typeface="Verdana"/>
            </a:endParaRPr>
          </a:p>
          <a:p>
            <a:pPr marL="469900">
              <a:lnSpc>
                <a:spcPts val="3954"/>
              </a:lnSpc>
            </a:pPr>
            <a:r>
              <a:rPr lang="en-US" sz="3300" spc="-5" dirty="0">
                <a:latin typeface="Verdana"/>
                <a:cs typeface="Verdana"/>
              </a:rPr>
              <a:t>The size of heap page, decide the ultimate performance for B+-Tree.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0504" y="368248"/>
            <a:ext cx="6595109" cy="863600"/>
          </a:xfrm>
          <a:prstGeom prst="rect">
            <a:avLst/>
          </a:prstGeom>
        </p:spPr>
        <p:txBody>
          <a:bodyPr vert="horz" wrap="square" lIns="0" tIns="12065" rIns="0" bIns="0" rtlCol="0">
            <a:spAutoFit/>
          </a:bodyPr>
          <a:lstStyle/>
          <a:p>
            <a:pPr marL="12700">
              <a:lnSpc>
                <a:spcPct val="100000"/>
              </a:lnSpc>
              <a:spcBef>
                <a:spcPts val="95"/>
              </a:spcBef>
            </a:pPr>
            <a:r>
              <a:rPr spc="-5" dirty="0"/>
              <a:t>B+ </a:t>
            </a:r>
            <a:r>
              <a:rPr spc="-140" dirty="0"/>
              <a:t>Tree</a:t>
            </a:r>
            <a:r>
              <a:rPr spc="-45" dirty="0"/>
              <a:t> </a:t>
            </a:r>
            <a:r>
              <a:rPr spc="-10" dirty="0"/>
              <a:t>Properties</a:t>
            </a:r>
          </a:p>
        </p:txBody>
      </p:sp>
      <p:sp>
        <p:nvSpPr>
          <p:cNvPr id="3" name="object 3"/>
          <p:cNvSpPr txBox="1"/>
          <p:nvPr/>
        </p:nvSpPr>
        <p:spPr>
          <a:xfrm>
            <a:off x="178104" y="1730755"/>
            <a:ext cx="13100685" cy="5752857"/>
          </a:xfrm>
          <a:prstGeom prst="rect">
            <a:avLst/>
          </a:prstGeom>
        </p:spPr>
        <p:txBody>
          <a:bodyPr vert="horz" wrap="square" lIns="0" tIns="30480" rIns="0" bIns="0" rtlCol="0">
            <a:spAutoFit/>
          </a:bodyPr>
          <a:lstStyle/>
          <a:p>
            <a:pPr marL="12700" marR="47625">
              <a:lnSpc>
                <a:spcPts val="3950"/>
              </a:lnSpc>
              <a:spcBef>
                <a:spcPts val="240"/>
              </a:spcBef>
              <a:buSzPct val="74242"/>
              <a:buFont typeface="Wingdings"/>
              <a:buChar char="◼"/>
              <a:tabLst>
                <a:tab pos="394970" algn="l"/>
                <a:tab pos="395605" algn="l"/>
                <a:tab pos="1315085" algn="l"/>
              </a:tabLst>
            </a:pPr>
            <a:r>
              <a:rPr sz="3300" spc="-5" dirty="0">
                <a:latin typeface="Verdana"/>
                <a:cs typeface="Verdana"/>
              </a:rPr>
              <a:t>The	number </a:t>
            </a:r>
            <a:r>
              <a:rPr sz="3300" dirty="0">
                <a:latin typeface="Verdana"/>
                <a:cs typeface="Verdana"/>
              </a:rPr>
              <a:t>of elements </a:t>
            </a:r>
            <a:r>
              <a:rPr sz="3300" spc="-10" dirty="0">
                <a:latin typeface="Verdana"/>
                <a:cs typeface="Verdana"/>
              </a:rPr>
              <a:t>in </a:t>
            </a:r>
            <a:r>
              <a:rPr sz="3300" dirty="0">
                <a:latin typeface="Verdana"/>
                <a:cs typeface="Verdana"/>
              </a:rPr>
              <a:t>a node </a:t>
            </a:r>
            <a:r>
              <a:rPr sz="3300" spc="-10" dirty="0">
                <a:latin typeface="Verdana"/>
                <a:cs typeface="Verdana"/>
              </a:rPr>
              <a:t>is dictated by </a:t>
            </a:r>
            <a:r>
              <a:rPr sz="3300" spc="-5" dirty="0">
                <a:latin typeface="Verdana"/>
                <a:cs typeface="Verdana"/>
              </a:rPr>
              <a:t>the </a:t>
            </a:r>
            <a:r>
              <a:rPr sz="3300" spc="-340" dirty="0">
                <a:latin typeface="Verdana"/>
                <a:cs typeface="Verdana"/>
              </a:rPr>
              <a:t>degree  </a:t>
            </a:r>
            <a:r>
              <a:rPr sz="3300" dirty="0">
                <a:latin typeface="Verdana"/>
                <a:cs typeface="Verdana"/>
              </a:rPr>
              <a:t>of </a:t>
            </a:r>
            <a:r>
              <a:rPr sz="3300" spc="-5" dirty="0">
                <a:latin typeface="Verdana"/>
                <a:cs typeface="Verdana"/>
              </a:rPr>
              <a:t>the tree</a:t>
            </a:r>
            <a:r>
              <a:rPr sz="3300" dirty="0">
                <a:latin typeface="Verdana"/>
                <a:cs typeface="Verdana"/>
              </a:rPr>
              <a:t> </a:t>
            </a:r>
            <a:r>
              <a:rPr sz="3300" spc="-5" dirty="0">
                <a:latin typeface="Verdana"/>
                <a:cs typeface="Verdana"/>
              </a:rPr>
              <a:t>(p):</a:t>
            </a:r>
            <a:endParaRPr sz="3300" dirty="0">
              <a:latin typeface="Verdana"/>
              <a:cs typeface="Verdana"/>
            </a:endParaRPr>
          </a:p>
          <a:p>
            <a:pPr marL="754380" lvl="1" indent="-284480">
              <a:lnSpc>
                <a:spcPts val="3779"/>
              </a:lnSpc>
              <a:buFont typeface="Times New Roman"/>
              <a:buChar char="–"/>
              <a:tabLst>
                <a:tab pos="755015" algn="l"/>
              </a:tabLst>
            </a:pPr>
            <a:r>
              <a:rPr sz="2200" dirty="0">
                <a:latin typeface="Verdana"/>
                <a:cs typeface="Verdana"/>
              </a:rPr>
              <a:t>Internal </a:t>
            </a:r>
            <a:r>
              <a:rPr sz="2200" spc="-5" dirty="0">
                <a:latin typeface="Verdana"/>
                <a:cs typeface="Verdana"/>
              </a:rPr>
              <a:t>Nodes (children): ciel(p/2) </a:t>
            </a:r>
            <a:r>
              <a:rPr sz="2200" dirty="0">
                <a:latin typeface="Arial"/>
                <a:cs typeface="Arial"/>
              </a:rPr>
              <a:t>→</a:t>
            </a:r>
            <a:r>
              <a:rPr sz="2200" spc="180" dirty="0">
                <a:latin typeface="Arial"/>
                <a:cs typeface="Arial"/>
              </a:rPr>
              <a:t> </a:t>
            </a:r>
            <a:r>
              <a:rPr sz="2200" dirty="0">
                <a:latin typeface="Verdana"/>
                <a:cs typeface="Verdana"/>
              </a:rPr>
              <a:t>p</a:t>
            </a:r>
          </a:p>
          <a:p>
            <a:pPr marL="1155065" lvl="2" indent="-227965">
              <a:lnSpc>
                <a:spcPct val="100000"/>
              </a:lnSpc>
              <a:spcBef>
                <a:spcPts val="45"/>
              </a:spcBef>
              <a:buFont typeface="Times New Roman"/>
              <a:buChar char="•"/>
              <a:tabLst>
                <a:tab pos="1155700" algn="l"/>
              </a:tabLst>
            </a:pPr>
            <a:r>
              <a:rPr sz="2200" spc="-15" dirty="0">
                <a:latin typeface="Verdana"/>
                <a:cs typeface="Verdana"/>
              </a:rPr>
              <a:t>Exception:</a:t>
            </a:r>
            <a:r>
              <a:rPr sz="2200" spc="-20" dirty="0">
                <a:latin typeface="Verdana"/>
                <a:cs typeface="Verdana"/>
              </a:rPr>
              <a:t> </a:t>
            </a:r>
            <a:r>
              <a:rPr sz="2200" spc="-5" dirty="0">
                <a:latin typeface="Verdana"/>
                <a:cs typeface="Verdana"/>
              </a:rPr>
              <a:t>root</a:t>
            </a:r>
            <a:endParaRPr sz="2200" dirty="0">
              <a:latin typeface="Verdana"/>
              <a:cs typeface="Verdana"/>
            </a:endParaRPr>
          </a:p>
          <a:p>
            <a:pPr marL="1155065" lvl="2" indent="-227965">
              <a:lnSpc>
                <a:spcPts val="3929"/>
              </a:lnSpc>
              <a:buFont typeface="Times New Roman"/>
              <a:buChar char="•"/>
              <a:tabLst>
                <a:tab pos="1155700" algn="l"/>
              </a:tabLst>
            </a:pPr>
            <a:r>
              <a:rPr sz="2200" dirty="0">
                <a:latin typeface="Verdana"/>
                <a:cs typeface="Verdana"/>
              </a:rPr>
              <a:t>Minimum </a:t>
            </a:r>
            <a:r>
              <a:rPr sz="2200" spc="-5" dirty="0">
                <a:latin typeface="Verdana"/>
                <a:cs typeface="Verdana"/>
              </a:rPr>
              <a:t>number </a:t>
            </a:r>
            <a:r>
              <a:rPr sz="2200" dirty="0">
                <a:latin typeface="Verdana"/>
                <a:cs typeface="Verdana"/>
              </a:rPr>
              <a:t>of </a:t>
            </a:r>
            <a:r>
              <a:rPr sz="2200" spc="-5" dirty="0">
                <a:latin typeface="Verdana"/>
                <a:cs typeface="Verdana"/>
              </a:rPr>
              <a:t>search</a:t>
            </a:r>
            <a:r>
              <a:rPr sz="2200" spc="-10" dirty="0">
                <a:latin typeface="Verdana"/>
                <a:cs typeface="Verdana"/>
              </a:rPr>
              <a:t> keys?</a:t>
            </a:r>
            <a:endParaRPr sz="2200" dirty="0">
              <a:latin typeface="Verdana"/>
              <a:cs typeface="Verdana"/>
            </a:endParaRPr>
          </a:p>
          <a:p>
            <a:pPr marL="754380" lvl="1" indent="-284480">
              <a:lnSpc>
                <a:spcPts val="3929"/>
              </a:lnSpc>
              <a:buFont typeface="Times New Roman"/>
              <a:buChar char="–"/>
              <a:tabLst>
                <a:tab pos="755015" algn="l"/>
                <a:tab pos="6796405" algn="l"/>
              </a:tabLst>
            </a:pPr>
            <a:r>
              <a:rPr sz="2200" dirty="0">
                <a:latin typeface="Verdana"/>
                <a:cs typeface="Verdana"/>
              </a:rPr>
              <a:t>Leaf nodes</a:t>
            </a:r>
            <a:r>
              <a:rPr sz="2200" spc="-10" dirty="0">
                <a:latin typeface="Verdana"/>
                <a:cs typeface="Verdana"/>
              </a:rPr>
              <a:t> (keys):</a:t>
            </a:r>
            <a:r>
              <a:rPr sz="2200" spc="-20" dirty="0">
                <a:latin typeface="Verdana"/>
                <a:cs typeface="Verdana"/>
              </a:rPr>
              <a:t> </a:t>
            </a:r>
            <a:r>
              <a:rPr sz="2200" spc="-5" dirty="0">
                <a:latin typeface="Verdana"/>
                <a:cs typeface="Verdana"/>
              </a:rPr>
              <a:t>ciel(p/2)</a:t>
            </a:r>
            <a:r>
              <a:rPr sz="2200" dirty="0">
                <a:latin typeface="Arial"/>
                <a:cs typeface="Arial"/>
              </a:rPr>
              <a:t>→</a:t>
            </a:r>
            <a:r>
              <a:rPr sz="2200" spc="245" dirty="0">
                <a:latin typeface="Arial"/>
                <a:cs typeface="Arial"/>
              </a:rPr>
              <a:t> </a:t>
            </a:r>
            <a:r>
              <a:rPr sz="2200" dirty="0">
                <a:latin typeface="Verdana"/>
                <a:cs typeface="Verdana"/>
              </a:rPr>
              <a:t>p</a:t>
            </a:r>
            <a:endParaRPr lang="en-US" sz="2200" dirty="0">
              <a:latin typeface="Verdana"/>
              <a:cs typeface="Verdana"/>
            </a:endParaRPr>
          </a:p>
          <a:p>
            <a:pPr marL="1155065" lvl="2" indent="-227965">
              <a:lnSpc>
                <a:spcPts val="3929"/>
              </a:lnSpc>
              <a:buFont typeface="Times New Roman"/>
              <a:buChar char="•"/>
              <a:tabLst>
                <a:tab pos="1155700" algn="l"/>
              </a:tabLst>
            </a:pPr>
            <a:r>
              <a:rPr lang="en-US" sz="2200" dirty="0">
                <a:latin typeface="Verdana"/>
                <a:cs typeface="Verdana"/>
              </a:rPr>
              <a:t>No limit (when just start a B+-tree)</a:t>
            </a:r>
            <a:endParaRPr lang="en-US" sz="3300" spc="-5" dirty="0">
              <a:latin typeface="Verdana"/>
              <a:cs typeface="Verdana"/>
            </a:endParaRPr>
          </a:p>
          <a:p>
            <a:pPr marL="12700" marR="5080">
              <a:lnSpc>
                <a:spcPct val="100000"/>
              </a:lnSpc>
              <a:buSzPct val="74242"/>
              <a:buFont typeface="Wingdings"/>
              <a:buChar char="◼"/>
              <a:tabLst>
                <a:tab pos="394970" algn="l"/>
                <a:tab pos="395605" algn="l"/>
              </a:tabLst>
            </a:pPr>
            <a:r>
              <a:rPr sz="3300" spc="-5" dirty="0">
                <a:latin typeface="Verdana"/>
                <a:cs typeface="Verdana"/>
              </a:rPr>
              <a:t>The degree </a:t>
            </a:r>
            <a:r>
              <a:rPr sz="3300" dirty="0">
                <a:latin typeface="Verdana"/>
                <a:cs typeface="Verdana"/>
              </a:rPr>
              <a:t>of </a:t>
            </a:r>
            <a:r>
              <a:rPr sz="3300" spc="-5" dirty="0">
                <a:latin typeface="Verdana"/>
                <a:cs typeface="Verdana"/>
              </a:rPr>
              <a:t>the </a:t>
            </a:r>
            <a:r>
              <a:rPr sz="3300" spc="-10" dirty="0">
                <a:latin typeface="Verdana"/>
                <a:cs typeface="Verdana"/>
              </a:rPr>
              <a:t>inner </a:t>
            </a:r>
            <a:r>
              <a:rPr sz="3300" dirty="0">
                <a:latin typeface="Verdana"/>
                <a:cs typeface="Verdana"/>
              </a:rPr>
              <a:t>nodes and </a:t>
            </a:r>
            <a:r>
              <a:rPr sz="3300" spc="-15" dirty="0">
                <a:latin typeface="Verdana"/>
                <a:cs typeface="Verdana"/>
              </a:rPr>
              <a:t>leaf </a:t>
            </a:r>
            <a:r>
              <a:rPr sz="3300" dirty="0">
                <a:latin typeface="Verdana"/>
                <a:cs typeface="Verdana"/>
              </a:rPr>
              <a:t>nodes </a:t>
            </a:r>
            <a:r>
              <a:rPr sz="3300" spc="-5" dirty="0">
                <a:latin typeface="Verdana"/>
                <a:cs typeface="Verdana"/>
              </a:rPr>
              <a:t>does </a:t>
            </a:r>
            <a:r>
              <a:rPr sz="3300" dirty="0">
                <a:latin typeface="Verdana"/>
                <a:cs typeface="Verdana"/>
              </a:rPr>
              <a:t>not </a:t>
            </a:r>
            <a:r>
              <a:rPr sz="3300" spc="-5" dirty="0">
                <a:latin typeface="Verdana"/>
                <a:cs typeface="Verdana"/>
              </a:rPr>
              <a:t>have</a:t>
            </a:r>
            <a:r>
              <a:rPr sz="3300" spc="-515" dirty="0">
                <a:latin typeface="Verdana"/>
                <a:cs typeface="Verdana"/>
              </a:rPr>
              <a:t>  </a:t>
            </a:r>
            <a:r>
              <a:rPr sz="3300" spc="-5" dirty="0">
                <a:latin typeface="Verdana"/>
                <a:cs typeface="Verdana"/>
              </a:rPr>
              <a:t>to be the</a:t>
            </a:r>
            <a:r>
              <a:rPr sz="3300" spc="-10" dirty="0">
                <a:latin typeface="Verdana"/>
                <a:cs typeface="Verdana"/>
              </a:rPr>
              <a:t> </a:t>
            </a:r>
            <a:r>
              <a:rPr sz="3300" spc="-5" dirty="0">
                <a:latin typeface="Verdana"/>
                <a:cs typeface="Verdana"/>
              </a:rPr>
              <a:t>same</a:t>
            </a:r>
            <a:endParaRPr lang="en-US" sz="3300" spc="-5" dirty="0">
              <a:latin typeface="Verdana"/>
              <a:cs typeface="Verdana"/>
            </a:endParaRPr>
          </a:p>
          <a:p>
            <a:pPr marL="355600" marR="5080" indent="-342900">
              <a:lnSpc>
                <a:spcPct val="100000"/>
              </a:lnSpc>
              <a:buSzPct val="74242"/>
              <a:buFontTx/>
              <a:buChar char="-"/>
              <a:tabLst>
                <a:tab pos="394970" algn="l"/>
                <a:tab pos="395605" algn="l"/>
              </a:tabLst>
            </a:pPr>
            <a:r>
              <a:rPr lang="en-US" sz="2200" spc="-5" dirty="0">
                <a:latin typeface="Verdana"/>
                <a:cs typeface="Verdana"/>
              </a:rPr>
              <a:t>Why diff? (consider the structure, every node is stored in the heap page, pointer and search keys, the type of search key is the same as the type of columns that have been indexed) The former based on # of children and the latter based on # of keys. In practice, we want them to be as large as possible </a:t>
            </a:r>
            <a:endParaRPr sz="2200" dirty="0">
              <a:latin typeface="Verdana"/>
              <a:cs typeface="Verdan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7014" y="144526"/>
            <a:ext cx="9918699" cy="863600"/>
          </a:xfrm>
          <a:prstGeom prst="rect">
            <a:avLst/>
          </a:prstGeom>
        </p:spPr>
        <p:txBody>
          <a:bodyPr vert="horz" wrap="square" lIns="0" tIns="12065" rIns="0" bIns="0" rtlCol="0">
            <a:spAutoFit/>
          </a:bodyPr>
          <a:lstStyle/>
          <a:p>
            <a:pPr marL="12700">
              <a:lnSpc>
                <a:spcPct val="100000"/>
              </a:lnSpc>
              <a:spcBef>
                <a:spcPts val="95"/>
              </a:spcBef>
            </a:pPr>
            <a:r>
              <a:rPr spc="-5" dirty="0"/>
              <a:t>Searching</a:t>
            </a:r>
            <a:r>
              <a:rPr lang="en-US" spc="-5" dirty="0"/>
              <a:t> (recursive)</a:t>
            </a:r>
            <a:endParaRPr spc="-5" dirty="0"/>
          </a:p>
        </p:txBody>
      </p:sp>
      <p:sp>
        <p:nvSpPr>
          <p:cNvPr id="3" name="object 3"/>
          <p:cNvSpPr txBox="1"/>
          <p:nvPr/>
        </p:nvSpPr>
        <p:spPr>
          <a:xfrm>
            <a:off x="147015" y="1197356"/>
            <a:ext cx="9918700" cy="6015355"/>
          </a:xfrm>
          <a:prstGeom prst="rect">
            <a:avLst/>
          </a:prstGeom>
        </p:spPr>
        <p:txBody>
          <a:bodyPr vert="horz" wrap="square" lIns="0" tIns="12700" rIns="0" bIns="0" rtlCol="0">
            <a:spAutoFit/>
          </a:bodyPr>
          <a:lstStyle/>
          <a:p>
            <a:pPr marL="469900" marR="3974465" indent="-457200">
              <a:lnSpc>
                <a:spcPct val="100600"/>
              </a:lnSpc>
              <a:spcBef>
                <a:spcPts val="100"/>
              </a:spcBef>
            </a:pPr>
            <a:r>
              <a:rPr sz="3550" spc="10" dirty="0">
                <a:latin typeface="Verdana"/>
                <a:cs typeface="Verdana"/>
              </a:rPr>
              <a:t>Function search(k,</a:t>
            </a:r>
            <a:r>
              <a:rPr sz="3550" spc="-45" dirty="0">
                <a:latin typeface="Verdana"/>
                <a:cs typeface="Verdana"/>
              </a:rPr>
              <a:t> </a:t>
            </a:r>
            <a:r>
              <a:rPr sz="3550" spc="10" dirty="0">
                <a:latin typeface="Verdana"/>
                <a:cs typeface="Verdana"/>
              </a:rPr>
              <a:t>node):  </a:t>
            </a:r>
            <a:r>
              <a:rPr sz="3550" spc="-5" dirty="0">
                <a:latin typeface="Verdana"/>
                <a:cs typeface="Verdana"/>
              </a:rPr>
              <a:t>if </a:t>
            </a:r>
            <a:r>
              <a:rPr sz="3550" spc="15" dirty="0">
                <a:latin typeface="Verdana"/>
                <a:cs typeface="Verdana"/>
              </a:rPr>
              <a:t>node </a:t>
            </a:r>
            <a:r>
              <a:rPr sz="3550" dirty="0">
                <a:latin typeface="Verdana"/>
                <a:cs typeface="Verdana"/>
              </a:rPr>
              <a:t>is </a:t>
            </a:r>
            <a:r>
              <a:rPr sz="3550" spc="15" dirty="0">
                <a:latin typeface="Verdana"/>
                <a:cs typeface="Verdana"/>
              </a:rPr>
              <a:t>a</a:t>
            </a:r>
            <a:r>
              <a:rPr sz="3550" spc="-90" dirty="0">
                <a:latin typeface="Verdana"/>
                <a:cs typeface="Verdana"/>
              </a:rPr>
              <a:t> </a:t>
            </a:r>
            <a:r>
              <a:rPr sz="3550" dirty="0">
                <a:latin typeface="Verdana"/>
                <a:cs typeface="Verdana"/>
              </a:rPr>
              <a:t>leaf</a:t>
            </a:r>
          </a:p>
          <a:p>
            <a:pPr marL="469900" marR="6296025" indent="457200">
              <a:lnSpc>
                <a:spcPct val="100600"/>
              </a:lnSpc>
            </a:pPr>
            <a:r>
              <a:rPr sz="3550" spc="10" dirty="0">
                <a:latin typeface="Verdana"/>
                <a:cs typeface="Verdana"/>
              </a:rPr>
              <a:t>return</a:t>
            </a:r>
            <a:r>
              <a:rPr sz="3550" spc="-85" dirty="0">
                <a:latin typeface="Verdana"/>
                <a:cs typeface="Verdana"/>
              </a:rPr>
              <a:t> </a:t>
            </a:r>
            <a:r>
              <a:rPr sz="3550" spc="15" dirty="0">
                <a:latin typeface="Verdana"/>
                <a:cs typeface="Verdana"/>
              </a:rPr>
              <a:t>node  </a:t>
            </a:r>
            <a:r>
              <a:rPr sz="3550" spc="10" dirty="0">
                <a:latin typeface="Verdana"/>
                <a:cs typeface="Verdana"/>
              </a:rPr>
              <a:t>else</a:t>
            </a:r>
            <a:endParaRPr sz="3550" dirty="0">
              <a:latin typeface="Verdana"/>
              <a:cs typeface="Verdana"/>
            </a:endParaRPr>
          </a:p>
          <a:p>
            <a:pPr marL="927100">
              <a:lnSpc>
                <a:spcPct val="100000"/>
              </a:lnSpc>
              <a:spcBef>
                <a:spcPts val="25"/>
              </a:spcBef>
            </a:pPr>
            <a:r>
              <a:rPr sz="3550" spc="-5" dirty="0">
                <a:latin typeface="Verdana"/>
                <a:cs typeface="Verdana"/>
              </a:rPr>
              <a:t>if </a:t>
            </a:r>
            <a:r>
              <a:rPr sz="3550" spc="15" dirty="0">
                <a:latin typeface="Verdana"/>
                <a:cs typeface="Verdana"/>
              </a:rPr>
              <a:t>k </a:t>
            </a:r>
            <a:r>
              <a:rPr sz="3550" spc="20" dirty="0">
                <a:latin typeface="Verdana"/>
                <a:cs typeface="Verdana"/>
              </a:rPr>
              <a:t>&lt;</a:t>
            </a:r>
            <a:r>
              <a:rPr sz="3550" spc="-40" dirty="0">
                <a:latin typeface="Verdana"/>
                <a:cs typeface="Verdana"/>
              </a:rPr>
              <a:t> </a:t>
            </a:r>
            <a:r>
              <a:rPr sz="3550" spc="20" dirty="0">
                <a:latin typeface="Verdana"/>
                <a:cs typeface="Verdana"/>
              </a:rPr>
              <a:t>k</a:t>
            </a:r>
            <a:r>
              <a:rPr sz="3525" spc="30" baseline="-27186" dirty="0">
                <a:latin typeface="Verdana"/>
                <a:cs typeface="Verdana"/>
              </a:rPr>
              <a:t>0</a:t>
            </a:r>
            <a:endParaRPr sz="3525" baseline="-27186" dirty="0">
              <a:latin typeface="Verdana"/>
              <a:cs typeface="Verdana"/>
            </a:endParaRPr>
          </a:p>
          <a:p>
            <a:pPr marL="927100" marR="3978910" indent="457200">
              <a:lnSpc>
                <a:spcPct val="100600"/>
              </a:lnSpc>
              <a:spcBef>
                <a:spcPts val="10"/>
              </a:spcBef>
            </a:pPr>
            <a:r>
              <a:rPr sz="3550" spc="10" dirty="0">
                <a:latin typeface="Verdana"/>
                <a:cs typeface="Verdana"/>
              </a:rPr>
              <a:t>return search(k,</a:t>
            </a:r>
            <a:r>
              <a:rPr sz="3550" spc="-80" dirty="0">
                <a:latin typeface="Verdana"/>
                <a:cs typeface="Verdana"/>
              </a:rPr>
              <a:t> </a:t>
            </a:r>
            <a:r>
              <a:rPr sz="3550" spc="15" dirty="0">
                <a:latin typeface="Verdana"/>
                <a:cs typeface="Verdana"/>
              </a:rPr>
              <a:t>p</a:t>
            </a:r>
            <a:r>
              <a:rPr sz="3525" spc="22" baseline="-27186" dirty="0">
                <a:latin typeface="Verdana"/>
                <a:cs typeface="Verdana"/>
              </a:rPr>
              <a:t>0</a:t>
            </a:r>
            <a:r>
              <a:rPr sz="3550" spc="15" dirty="0">
                <a:latin typeface="Verdana"/>
                <a:cs typeface="Verdana"/>
              </a:rPr>
              <a:t>)  </a:t>
            </a:r>
            <a:r>
              <a:rPr sz="3550" spc="10" dirty="0">
                <a:latin typeface="Verdana"/>
                <a:cs typeface="Verdana"/>
              </a:rPr>
              <a:t>else </a:t>
            </a:r>
            <a:r>
              <a:rPr sz="3550" spc="-5" dirty="0">
                <a:latin typeface="Verdana"/>
                <a:cs typeface="Verdana"/>
              </a:rPr>
              <a:t>if </a:t>
            </a:r>
            <a:r>
              <a:rPr sz="3550" spc="15" dirty="0">
                <a:latin typeface="Verdana"/>
                <a:cs typeface="Verdana"/>
              </a:rPr>
              <a:t>k </a:t>
            </a:r>
            <a:r>
              <a:rPr sz="3550" spc="20" dirty="0">
                <a:latin typeface="Verdana"/>
                <a:cs typeface="Verdana"/>
              </a:rPr>
              <a:t>&gt;</a:t>
            </a:r>
            <a:r>
              <a:rPr sz="3550" spc="-60" dirty="0">
                <a:latin typeface="Verdana"/>
                <a:cs typeface="Verdana"/>
              </a:rPr>
              <a:t> </a:t>
            </a:r>
            <a:r>
              <a:rPr sz="3550" spc="10" dirty="0">
                <a:latin typeface="Verdana"/>
                <a:cs typeface="Verdana"/>
              </a:rPr>
              <a:t>k</a:t>
            </a:r>
            <a:r>
              <a:rPr sz="3525" spc="15" baseline="-27186" dirty="0">
                <a:latin typeface="Verdana"/>
                <a:cs typeface="Verdana"/>
              </a:rPr>
              <a:t>q</a:t>
            </a:r>
            <a:endParaRPr sz="3525" baseline="-27186" dirty="0">
              <a:latin typeface="Verdana"/>
              <a:cs typeface="Verdana"/>
            </a:endParaRPr>
          </a:p>
          <a:p>
            <a:pPr marL="1245235" marR="3488054" indent="635000">
              <a:lnSpc>
                <a:spcPts val="4290"/>
              </a:lnSpc>
              <a:spcBef>
                <a:spcPts val="145"/>
              </a:spcBef>
            </a:pPr>
            <a:r>
              <a:rPr sz="3550" spc="10" dirty="0">
                <a:latin typeface="Verdana"/>
                <a:cs typeface="Verdana"/>
              </a:rPr>
              <a:t>return search(k,</a:t>
            </a:r>
            <a:r>
              <a:rPr sz="3550" spc="-85" dirty="0">
                <a:latin typeface="Verdana"/>
                <a:cs typeface="Verdana"/>
              </a:rPr>
              <a:t> </a:t>
            </a:r>
            <a:r>
              <a:rPr sz="3550" spc="10" dirty="0">
                <a:latin typeface="Verdana"/>
                <a:cs typeface="Verdana"/>
              </a:rPr>
              <a:t>p</a:t>
            </a:r>
            <a:r>
              <a:rPr sz="3525" spc="15" baseline="-27186" dirty="0">
                <a:latin typeface="Verdana"/>
                <a:cs typeface="Verdana"/>
              </a:rPr>
              <a:t>q</a:t>
            </a:r>
            <a:r>
              <a:rPr sz="3550" spc="10" dirty="0">
                <a:latin typeface="Verdana"/>
                <a:cs typeface="Verdana"/>
              </a:rPr>
              <a:t>)  else</a:t>
            </a:r>
            <a:endParaRPr sz="3550" dirty="0">
              <a:latin typeface="Verdana"/>
              <a:cs typeface="Verdana"/>
            </a:endParaRPr>
          </a:p>
          <a:p>
            <a:pPr marL="1841500">
              <a:lnSpc>
                <a:spcPts val="4130"/>
              </a:lnSpc>
              <a:tabLst>
                <a:tab pos="4836160" algn="l"/>
                <a:tab pos="7630159" algn="l"/>
              </a:tabLst>
            </a:pPr>
            <a:r>
              <a:rPr sz="3550" spc="10" dirty="0">
                <a:latin typeface="Verdana"/>
                <a:cs typeface="Verdana"/>
              </a:rPr>
              <a:t>Find</a:t>
            </a:r>
            <a:r>
              <a:rPr sz="3550" dirty="0">
                <a:latin typeface="Verdana"/>
                <a:cs typeface="Verdana"/>
              </a:rPr>
              <a:t> </a:t>
            </a:r>
            <a:r>
              <a:rPr sz="3550" spc="-5" dirty="0">
                <a:latin typeface="Verdana"/>
                <a:cs typeface="Verdana"/>
              </a:rPr>
              <a:t>value</a:t>
            </a:r>
            <a:r>
              <a:rPr sz="3550" spc="-15" dirty="0">
                <a:latin typeface="Verdana"/>
                <a:cs typeface="Verdana"/>
              </a:rPr>
              <a:t> </a:t>
            </a:r>
            <a:r>
              <a:rPr sz="3550" spc="5" dirty="0">
                <a:latin typeface="Verdana"/>
                <a:cs typeface="Verdana"/>
              </a:rPr>
              <a:t>k</a:t>
            </a:r>
            <a:r>
              <a:rPr sz="3525" spc="7" baseline="-27186" dirty="0">
                <a:latin typeface="Verdana"/>
                <a:cs typeface="Verdana"/>
              </a:rPr>
              <a:t>i	</a:t>
            </a:r>
            <a:r>
              <a:rPr sz="3550" spc="15" dirty="0">
                <a:latin typeface="Verdana"/>
                <a:cs typeface="Verdana"/>
              </a:rPr>
              <a:t>such </a:t>
            </a:r>
            <a:r>
              <a:rPr sz="3550" spc="5" dirty="0">
                <a:latin typeface="Verdana"/>
                <a:cs typeface="Verdana"/>
              </a:rPr>
              <a:t>that</a:t>
            </a:r>
            <a:r>
              <a:rPr sz="3550" spc="15" dirty="0">
                <a:latin typeface="Verdana"/>
                <a:cs typeface="Verdana"/>
              </a:rPr>
              <a:t> </a:t>
            </a:r>
            <a:r>
              <a:rPr sz="3550" spc="5" dirty="0">
                <a:latin typeface="Verdana"/>
                <a:cs typeface="Verdana"/>
              </a:rPr>
              <a:t>k</a:t>
            </a:r>
            <a:r>
              <a:rPr sz="3525" spc="7" baseline="-27186" dirty="0">
                <a:latin typeface="Verdana"/>
                <a:cs typeface="Verdana"/>
              </a:rPr>
              <a:t>i	</a:t>
            </a:r>
            <a:r>
              <a:rPr sz="3550" spc="20" dirty="0">
                <a:latin typeface="Verdana"/>
                <a:cs typeface="Verdana"/>
              </a:rPr>
              <a:t>&lt; </a:t>
            </a:r>
            <a:r>
              <a:rPr sz="3550" spc="15" dirty="0">
                <a:latin typeface="Verdana"/>
                <a:cs typeface="Verdana"/>
              </a:rPr>
              <a:t>k </a:t>
            </a:r>
            <a:r>
              <a:rPr sz="3550" spc="20" dirty="0">
                <a:latin typeface="Verdana"/>
                <a:cs typeface="Verdana"/>
              </a:rPr>
              <a:t>&lt;</a:t>
            </a:r>
            <a:r>
              <a:rPr sz="3550" spc="-135" dirty="0">
                <a:latin typeface="Verdana"/>
                <a:cs typeface="Verdana"/>
              </a:rPr>
              <a:t> </a:t>
            </a:r>
            <a:r>
              <a:rPr sz="3550" spc="5" dirty="0">
                <a:latin typeface="Verdana"/>
                <a:cs typeface="Verdana"/>
              </a:rPr>
              <a:t>k</a:t>
            </a:r>
            <a:r>
              <a:rPr sz="3525" spc="7" baseline="-27186" dirty="0">
                <a:latin typeface="Verdana"/>
                <a:cs typeface="Verdana"/>
              </a:rPr>
              <a:t>i+1</a:t>
            </a:r>
            <a:endParaRPr sz="3525" baseline="-27186" dirty="0">
              <a:latin typeface="Verdana"/>
              <a:cs typeface="Verdana"/>
            </a:endParaRPr>
          </a:p>
          <a:p>
            <a:pPr marL="1841500">
              <a:lnSpc>
                <a:spcPct val="100000"/>
              </a:lnSpc>
              <a:spcBef>
                <a:spcPts val="35"/>
              </a:spcBef>
            </a:pPr>
            <a:r>
              <a:rPr sz="3550" spc="10" dirty="0">
                <a:latin typeface="Verdana"/>
                <a:cs typeface="Verdana"/>
              </a:rPr>
              <a:t>return search(k,</a:t>
            </a:r>
            <a:r>
              <a:rPr sz="3550" spc="-40" dirty="0">
                <a:latin typeface="Verdana"/>
                <a:cs typeface="Verdana"/>
              </a:rPr>
              <a:t> </a:t>
            </a:r>
            <a:r>
              <a:rPr sz="3550" spc="10" dirty="0">
                <a:latin typeface="Verdana"/>
                <a:cs typeface="Verdana"/>
              </a:rPr>
              <a:t>p</a:t>
            </a:r>
            <a:r>
              <a:rPr sz="3525" spc="15" baseline="-27186" dirty="0">
                <a:latin typeface="Verdana"/>
                <a:cs typeface="Verdana"/>
              </a:rPr>
              <a:t>i+1</a:t>
            </a:r>
            <a:r>
              <a:rPr sz="3550" spc="10" dirty="0">
                <a:latin typeface="Verdana"/>
                <a:cs typeface="Verdana"/>
              </a:rPr>
              <a:t>)</a:t>
            </a:r>
            <a:endParaRPr sz="3550" dirty="0">
              <a:latin typeface="Verdana"/>
              <a:cs typeface="Verdan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4304" y="747471"/>
            <a:ext cx="5681345" cy="863600"/>
          </a:xfrm>
          <a:prstGeom prst="rect">
            <a:avLst/>
          </a:prstGeom>
        </p:spPr>
        <p:txBody>
          <a:bodyPr vert="horz" wrap="square" lIns="0" tIns="12065" rIns="0" bIns="0" rtlCol="0">
            <a:spAutoFit/>
          </a:bodyPr>
          <a:lstStyle/>
          <a:p>
            <a:pPr marL="12700">
              <a:lnSpc>
                <a:spcPct val="100000"/>
              </a:lnSpc>
              <a:spcBef>
                <a:spcPts val="95"/>
              </a:spcBef>
            </a:pPr>
            <a:r>
              <a:rPr spc="-5" dirty="0"/>
              <a:t>Search</a:t>
            </a:r>
            <a:r>
              <a:rPr spc="-60" dirty="0"/>
              <a:t> </a:t>
            </a:r>
            <a:r>
              <a:rPr spc="-10" dirty="0"/>
              <a:t>Example</a:t>
            </a:r>
          </a:p>
        </p:txBody>
      </p:sp>
      <p:pic>
        <p:nvPicPr>
          <p:cNvPr id="4" name="Picture 3">
            <a:extLst>
              <a:ext uri="{FF2B5EF4-FFF2-40B4-BE49-F238E27FC236}">
                <a16:creationId xmlns:a16="http://schemas.microsoft.com/office/drawing/2014/main" id="{F1C0B48D-CACE-5D45-B8FE-95AEA2CFB1FD}"/>
              </a:ext>
            </a:extLst>
          </p:cNvPr>
          <p:cNvPicPr>
            <a:picLocks noChangeAspect="1"/>
          </p:cNvPicPr>
          <p:nvPr/>
        </p:nvPicPr>
        <p:blipFill rotWithShape="1">
          <a:blip r:embed="rId2"/>
          <a:srcRect t="12407"/>
          <a:stretch/>
        </p:blipFill>
        <p:spPr>
          <a:xfrm>
            <a:off x="965200" y="2743199"/>
            <a:ext cx="11887200" cy="266324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4304" y="414984"/>
            <a:ext cx="3169920" cy="863600"/>
          </a:xfrm>
          <a:prstGeom prst="rect">
            <a:avLst/>
          </a:prstGeom>
        </p:spPr>
        <p:txBody>
          <a:bodyPr vert="horz" wrap="square" lIns="0" tIns="12065" rIns="0" bIns="0" rtlCol="0">
            <a:spAutoFit/>
          </a:bodyPr>
          <a:lstStyle/>
          <a:p>
            <a:pPr marL="12700">
              <a:lnSpc>
                <a:spcPct val="100000"/>
              </a:lnSpc>
              <a:spcBef>
                <a:spcPts val="95"/>
              </a:spcBef>
            </a:pPr>
            <a:r>
              <a:rPr spc="-10" dirty="0"/>
              <a:t>Insertion</a:t>
            </a:r>
          </a:p>
        </p:txBody>
      </p:sp>
      <p:sp>
        <p:nvSpPr>
          <p:cNvPr id="3" name="object 3"/>
          <p:cNvSpPr txBox="1"/>
          <p:nvPr/>
        </p:nvSpPr>
        <p:spPr>
          <a:xfrm>
            <a:off x="147015" y="1660601"/>
            <a:ext cx="13441044" cy="6015990"/>
          </a:xfrm>
          <a:prstGeom prst="rect">
            <a:avLst/>
          </a:prstGeom>
        </p:spPr>
        <p:txBody>
          <a:bodyPr vert="horz" wrap="square" lIns="0" tIns="12700" rIns="0" bIns="0" rtlCol="0">
            <a:spAutoFit/>
          </a:bodyPr>
          <a:lstStyle/>
          <a:p>
            <a:pPr marL="12700" marR="1381760">
              <a:lnSpc>
                <a:spcPct val="100600"/>
              </a:lnSpc>
              <a:spcBef>
                <a:spcPts val="100"/>
              </a:spcBef>
            </a:pPr>
            <a:r>
              <a:rPr sz="3550" spc="15" dirty="0">
                <a:latin typeface="Verdana"/>
                <a:cs typeface="Verdana"/>
              </a:rPr>
              <a:t>Search </a:t>
            </a:r>
            <a:r>
              <a:rPr sz="3550" spc="10" dirty="0">
                <a:latin typeface="Verdana"/>
                <a:cs typeface="Verdana"/>
              </a:rPr>
              <a:t>for the </a:t>
            </a:r>
            <a:r>
              <a:rPr sz="3550" spc="15" dirty="0">
                <a:latin typeface="Verdana"/>
                <a:cs typeface="Verdana"/>
              </a:rPr>
              <a:t>node </a:t>
            </a:r>
            <a:r>
              <a:rPr sz="3550" spc="10" dirty="0">
                <a:latin typeface="Verdana"/>
                <a:cs typeface="Verdana"/>
              </a:rPr>
              <a:t>where the </a:t>
            </a:r>
            <a:r>
              <a:rPr sz="3550" spc="15" dirty="0">
                <a:latin typeface="Verdana"/>
                <a:cs typeface="Verdana"/>
              </a:rPr>
              <a:t>new record should</a:t>
            </a:r>
            <a:r>
              <a:rPr sz="3550" spc="-290" dirty="0">
                <a:latin typeface="Verdana"/>
                <a:cs typeface="Verdana"/>
              </a:rPr>
              <a:t> </a:t>
            </a:r>
            <a:r>
              <a:rPr sz="3550" spc="10" dirty="0">
                <a:latin typeface="Verdana"/>
                <a:cs typeface="Verdana"/>
              </a:rPr>
              <a:t>go  If the target </a:t>
            </a:r>
            <a:r>
              <a:rPr sz="3550" spc="15" dirty="0">
                <a:latin typeface="Verdana"/>
                <a:cs typeface="Verdana"/>
              </a:rPr>
              <a:t>node </a:t>
            </a:r>
            <a:r>
              <a:rPr sz="3550" dirty="0">
                <a:latin typeface="Verdana"/>
                <a:cs typeface="Verdana"/>
              </a:rPr>
              <a:t>is </a:t>
            </a:r>
            <a:r>
              <a:rPr sz="3550" spc="10" dirty="0">
                <a:latin typeface="Verdana"/>
                <a:cs typeface="Verdana"/>
              </a:rPr>
              <a:t>not </a:t>
            </a:r>
            <a:r>
              <a:rPr sz="3550" spc="5" dirty="0">
                <a:latin typeface="Verdana"/>
                <a:cs typeface="Verdana"/>
              </a:rPr>
              <a:t>full, </a:t>
            </a:r>
            <a:r>
              <a:rPr sz="3550" spc="15" dirty="0">
                <a:latin typeface="Verdana"/>
                <a:cs typeface="Verdana"/>
              </a:rPr>
              <a:t>add </a:t>
            </a:r>
            <a:r>
              <a:rPr sz="3550" spc="10" dirty="0">
                <a:latin typeface="Verdana"/>
                <a:cs typeface="Verdana"/>
              </a:rPr>
              <a:t>the</a:t>
            </a:r>
            <a:r>
              <a:rPr sz="3550" spc="-150" dirty="0">
                <a:latin typeface="Verdana"/>
                <a:cs typeface="Verdana"/>
              </a:rPr>
              <a:t> </a:t>
            </a:r>
            <a:r>
              <a:rPr sz="3550" spc="10" dirty="0">
                <a:latin typeface="Verdana"/>
                <a:cs typeface="Verdana"/>
              </a:rPr>
              <a:t>record</a:t>
            </a:r>
            <a:endParaRPr sz="3550">
              <a:latin typeface="Verdana"/>
              <a:cs typeface="Verdana"/>
            </a:endParaRPr>
          </a:p>
          <a:p>
            <a:pPr marL="12700">
              <a:lnSpc>
                <a:spcPct val="100000"/>
              </a:lnSpc>
              <a:spcBef>
                <a:spcPts val="25"/>
              </a:spcBef>
            </a:pPr>
            <a:r>
              <a:rPr sz="3550" spc="10" dirty="0">
                <a:latin typeface="Verdana"/>
                <a:cs typeface="Verdana"/>
              </a:rPr>
              <a:t>else:</a:t>
            </a:r>
            <a:endParaRPr sz="3550">
              <a:latin typeface="Verdana"/>
              <a:cs typeface="Verdana"/>
            </a:endParaRPr>
          </a:p>
          <a:p>
            <a:pPr marL="754380" marR="5080" indent="-285115">
              <a:lnSpc>
                <a:spcPts val="4290"/>
              </a:lnSpc>
              <a:spcBef>
                <a:spcPts val="140"/>
              </a:spcBef>
            </a:pPr>
            <a:r>
              <a:rPr sz="3550" spc="5" dirty="0">
                <a:latin typeface="Verdana"/>
                <a:cs typeface="Verdana"/>
              </a:rPr>
              <a:t>Make </a:t>
            </a:r>
            <a:r>
              <a:rPr sz="3550" spc="15" dirty="0">
                <a:latin typeface="Verdana"/>
                <a:cs typeface="Verdana"/>
              </a:rPr>
              <a:t>a new node </a:t>
            </a:r>
            <a:r>
              <a:rPr sz="3550" spc="10" dirty="0">
                <a:latin typeface="Verdana"/>
                <a:cs typeface="Verdana"/>
              </a:rPr>
              <a:t>that contains half the </a:t>
            </a:r>
            <a:r>
              <a:rPr sz="3550" dirty="0">
                <a:latin typeface="Verdana"/>
                <a:cs typeface="Verdana"/>
              </a:rPr>
              <a:t>values </a:t>
            </a:r>
            <a:r>
              <a:rPr sz="3550" spc="10" dirty="0">
                <a:latin typeface="Verdana"/>
                <a:cs typeface="Verdana"/>
              </a:rPr>
              <a:t>of the</a:t>
            </a:r>
            <a:r>
              <a:rPr sz="3550" spc="-175" dirty="0">
                <a:latin typeface="Verdana"/>
                <a:cs typeface="Verdana"/>
              </a:rPr>
              <a:t> </a:t>
            </a:r>
            <a:r>
              <a:rPr sz="3550" spc="10" dirty="0">
                <a:latin typeface="Verdana"/>
                <a:cs typeface="Verdana"/>
              </a:rPr>
              <a:t>old  </a:t>
            </a:r>
            <a:r>
              <a:rPr sz="3550" spc="15" dirty="0">
                <a:latin typeface="Verdana"/>
                <a:cs typeface="Verdana"/>
              </a:rPr>
              <a:t>one</a:t>
            </a:r>
            <a:endParaRPr sz="3550">
              <a:latin typeface="Verdana"/>
              <a:cs typeface="Verdana"/>
            </a:endParaRPr>
          </a:p>
          <a:p>
            <a:pPr marL="469900" marR="641350">
              <a:lnSpc>
                <a:spcPts val="4280"/>
              </a:lnSpc>
              <a:spcBef>
                <a:spcPts val="10"/>
              </a:spcBef>
            </a:pPr>
            <a:r>
              <a:rPr sz="3550" spc="10" dirty="0">
                <a:latin typeface="Verdana"/>
                <a:cs typeface="Verdana"/>
              </a:rPr>
              <a:t>Insert the </a:t>
            </a:r>
            <a:r>
              <a:rPr sz="3550" spc="-5" dirty="0">
                <a:latin typeface="Verdana"/>
                <a:cs typeface="Verdana"/>
              </a:rPr>
              <a:t>largest </a:t>
            </a:r>
            <a:r>
              <a:rPr sz="3550" dirty="0">
                <a:latin typeface="Verdana"/>
                <a:cs typeface="Verdana"/>
              </a:rPr>
              <a:t>key </a:t>
            </a:r>
            <a:r>
              <a:rPr sz="3550" spc="10" dirty="0">
                <a:latin typeface="Verdana"/>
                <a:cs typeface="Verdana"/>
              </a:rPr>
              <a:t>of the </a:t>
            </a:r>
            <a:r>
              <a:rPr sz="3550" spc="15" dirty="0">
                <a:latin typeface="Verdana"/>
                <a:cs typeface="Verdana"/>
              </a:rPr>
              <a:t>new node </a:t>
            </a:r>
            <a:r>
              <a:rPr sz="3550" spc="-5" dirty="0">
                <a:latin typeface="Verdana"/>
                <a:cs typeface="Verdana"/>
              </a:rPr>
              <a:t>into </a:t>
            </a:r>
            <a:r>
              <a:rPr sz="3550" spc="5" dirty="0">
                <a:latin typeface="Verdana"/>
                <a:cs typeface="Verdana"/>
              </a:rPr>
              <a:t>the</a:t>
            </a:r>
            <a:r>
              <a:rPr sz="3550" spc="-175" dirty="0">
                <a:latin typeface="Verdana"/>
                <a:cs typeface="Verdana"/>
              </a:rPr>
              <a:t> </a:t>
            </a:r>
            <a:r>
              <a:rPr sz="3550" spc="5" dirty="0">
                <a:latin typeface="Verdana"/>
                <a:cs typeface="Verdana"/>
              </a:rPr>
              <a:t>parent  </a:t>
            </a:r>
            <a:r>
              <a:rPr sz="3550" spc="10" dirty="0">
                <a:latin typeface="Verdana"/>
                <a:cs typeface="Verdana"/>
              </a:rPr>
              <a:t>If the parent </a:t>
            </a:r>
            <a:r>
              <a:rPr sz="3550" dirty="0">
                <a:latin typeface="Verdana"/>
                <a:cs typeface="Verdana"/>
              </a:rPr>
              <a:t>is</a:t>
            </a:r>
            <a:r>
              <a:rPr sz="3550" spc="-90" dirty="0">
                <a:latin typeface="Verdana"/>
                <a:cs typeface="Verdana"/>
              </a:rPr>
              <a:t> </a:t>
            </a:r>
            <a:r>
              <a:rPr sz="3550" spc="10" dirty="0">
                <a:latin typeface="Verdana"/>
                <a:cs typeface="Verdana"/>
              </a:rPr>
              <a:t>full:</a:t>
            </a:r>
            <a:endParaRPr sz="3550">
              <a:latin typeface="Verdana"/>
              <a:cs typeface="Verdana"/>
            </a:endParaRPr>
          </a:p>
          <a:p>
            <a:pPr marL="927100" marR="447675">
              <a:lnSpc>
                <a:spcPts val="4280"/>
              </a:lnSpc>
              <a:spcBef>
                <a:spcPts val="15"/>
              </a:spcBef>
            </a:pPr>
            <a:r>
              <a:rPr sz="3550" spc="10" dirty="0">
                <a:latin typeface="Verdana"/>
                <a:cs typeface="Verdana"/>
              </a:rPr>
              <a:t>Split the parent </a:t>
            </a:r>
            <a:r>
              <a:rPr sz="3550" spc="15" dirty="0">
                <a:latin typeface="Verdana"/>
                <a:cs typeface="Verdana"/>
              </a:rPr>
              <a:t>and add </a:t>
            </a:r>
            <a:r>
              <a:rPr sz="3550" spc="10" dirty="0">
                <a:latin typeface="Verdana"/>
                <a:cs typeface="Verdana"/>
              </a:rPr>
              <a:t>the middle </a:t>
            </a:r>
            <a:r>
              <a:rPr sz="3550" dirty="0">
                <a:latin typeface="Verdana"/>
                <a:cs typeface="Verdana"/>
              </a:rPr>
              <a:t>key </a:t>
            </a:r>
            <a:r>
              <a:rPr sz="3550" spc="10" dirty="0">
                <a:latin typeface="Verdana"/>
                <a:cs typeface="Verdana"/>
              </a:rPr>
              <a:t>to </a:t>
            </a:r>
            <a:r>
              <a:rPr sz="3550" spc="-5" dirty="0">
                <a:latin typeface="Verdana"/>
                <a:cs typeface="Verdana"/>
              </a:rPr>
              <a:t>its</a:t>
            </a:r>
            <a:r>
              <a:rPr sz="3550" spc="-165" dirty="0">
                <a:latin typeface="Verdana"/>
                <a:cs typeface="Verdana"/>
              </a:rPr>
              <a:t> </a:t>
            </a:r>
            <a:r>
              <a:rPr sz="3550" spc="10" dirty="0">
                <a:latin typeface="Verdana"/>
                <a:cs typeface="Verdana"/>
              </a:rPr>
              <a:t>parent  </a:t>
            </a:r>
            <a:r>
              <a:rPr sz="3550" dirty="0">
                <a:latin typeface="Verdana"/>
                <a:cs typeface="Verdana"/>
              </a:rPr>
              <a:t>Repeat </a:t>
            </a:r>
            <a:r>
              <a:rPr sz="3550" spc="10" dirty="0">
                <a:latin typeface="Verdana"/>
                <a:cs typeface="Verdana"/>
              </a:rPr>
              <a:t>until </a:t>
            </a:r>
            <a:r>
              <a:rPr sz="3550" spc="15" dirty="0">
                <a:latin typeface="Verdana"/>
                <a:cs typeface="Verdana"/>
              </a:rPr>
              <a:t>a </a:t>
            </a:r>
            <a:r>
              <a:rPr sz="3550" spc="10" dirty="0">
                <a:latin typeface="Verdana"/>
                <a:cs typeface="Verdana"/>
              </a:rPr>
              <a:t>split </a:t>
            </a:r>
            <a:r>
              <a:rPr sz="3550" dirty="0">
                <a:latin typeface="Verdana"/>
                <a:cs typeface="Verdana"/>
              </a:rPr>
              <a:t>is </a:t>
            </a:r>
            <a:r>
              <a:rPr sz="3550" spc="10" dirty="0">
                <a:latin typeface="Verdana"/>
                <a:cs typeface="Verdana"/>
              </a:rPr>
              <a:t>not</a:t>
            </a:r>
            <a:r>
              <a:rPr sz="3550" spc="-75" dirty="0">
                <a:latin typeface="Verdana"/>
                <a:cs typeface="Verdana"/>
              </a:rPr>
              <a:t> </a:t>
            </a:r>
            <a:r>
              <a:rPr sz="3550" spc="15" dirty="0">
                <a:latin typeface="Verdana"/>
                <a:cs typeface="Verdana"/>
              </a:rPr>
              <a:t>needed</a:t>
            </a:r>
            <a:endParaRPr sz="3550">
              <a:latin typeface="Verdana"/>
              <a:cs typeface="Verdana"/>
            </a:endParaRPr>
          </a:p>
          <a:p>
            <a:pPr marL="469900">
              <a:lnSpc>
                <a:spcPts val="4140"/>
              </a:lnSpc>
            </a:pPr>
            <a:r>
              <a:rPr sz="3550" spc="10" dirty="0">
                <a:latin typeface="Verdana"/>
                <a:cs typeface="Verdana"/>
              </a:rPr>
              <a:t>If the root </a:t>
            </a:r>
            <a:r>
              <a:rPr sz="3550" spc="15" dirty="0">
                <a:latin typeface="Verdana"/>
                <a:cs typeface="Verdana"/>
              </a:rPr>
              <a:t>needs </a:t>
            </a:r>
            <a:r>
              <a:rPr sz="3550" spc="10" dirty="0">
                <a:latin typeface="Verdana"/>
                <a:cs typeface="Verdana"/>
              </a:rPr>
              <a:t>to</a:t>
            </a:r>
            <a:r>
              <a:rPr sz="3550" spc="-130" dirty="0">
                <a:latin typeface="Verdana"/>
                <a:cs typeface="Verdana"/>
              </a:rPr>
              <a:t> </a:t>
            </a:r>
            <a:r>
              <a:rPr sz="3550" spc="10" dirty="0">
                <a:latin typeface="Verdana"/>
                <a:cs typeface="Verdana"/>
              </a:rPr>
              <a:t>split:</a:t>
            </a:r>
            <a:endParaRPr sz="3550">
              <a:latin typeface="Verdana"/>
              <a:cs typeface="Verdana"/>
            </a:endParaRPr>
          </a:p>
          <a:p>
            <a:pPr marL="927100">
              <a:lnSpc>
                <a:spcPct val="100000"/>
              </a:lnSpc>
              <a:spcBef>
                <a:spcPts val="35"/>
              </a:spcBef>
            </a:pPr>
            <a:r>
              <a:rPr sz="3550" spc="10" dirty="0">
                <a:latin typeface="Verdana"/>
                <a:cs typeface="Verdana"/>
              </a:rPr>
              <a:t>Create </a:t>
            </a:r>
            <a:r>
              <a:rPr sz="3550" spc="15" dirty="0">
                <a:latin typeface="Verdana"/>
                <a:cs typeface="Verdana"/>
              </a:rPr>
              <a:t>a new </a:t>
            </a:r>
            <a:r>
              <a:rPr sz="3550" spc="10" dirty="0">
                <a:latin typeface="Verdana"/>
                <a:cs typeface="Verdana"/>
              </a:rPr>
              <a:t>root with </a:t>
            </a:r>
            <a:r>
              <a:rPr sz="3550" spc="15" dirty="0">
                <a:latin typeface="Verdana"/>
                <a:cs typeface="Verdana"/>
              </a:rPr>
              <a:t>one </a:t>
            </a:r>
            <a:r>
              <a:rPr sz="3550" dirty="0">
                <a:latin typeface="Verdana"/>
                <a:cs typeface="Verdana"/>
              </a:rPr>
              <a:t>key </a:t>
            </a:r>
            <a:r>
              <a:rPr sz="3550" spc="15" dirty="0">
                <a:latin typeface="Verdana"/>
                <a:cs typeface="Verdana"/>
              </a:rPr>
              <a:t>and </a:t>
            </a:r>
            <a:r>
              <a:rPr sz="3550" spc="10" dirty="0">
                <a:latin typeface="Verdana"/>
                <a:cs typeface="Verdana"/>
              </a:rPr>
              <a:t>two</a:t>
            </a:r>
            <a:r>
              <a:rPr sz="3550" spc="-170" dirty="0">
                <a:latin typeface="Verdana"/>
                <a:cs typeface="Verdana"/>
              </a:rPr>
              <a:t> </a:t>
            </a:r>
            <a:r>
              <a:rPr sz="3550" spc="5" dirty="0">
                <a:latin typeface="Verdana"/>
                <a:cs typeface="Verdana"/>
              </a:rPr>
              <a:t>pointers</a:t>
            </a:r>
            <a:endParaRPr sz="3550">
              <a:latin typeface="Verdana"/>
              <a:cs typeface="Verdana"/>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1575</TotalTime>
  <Words>910</Words>
  <Application>Microsoft Macintosh PowerPoint</Application>
  <PresentationFormat>Custom</PresentationFormat>
  <Paragraphs>105</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Times New Roman</vt:lpstr>
      <vt:lpstr>Verdana</vt:lpstr>
      <vt:lpstr>Wingdings</vt:lpstr>
      <vt:lpstr>Office Theme</vt:lpstr>
      <vt:lpstr>PowerPoint Presentation</vt:lpstr>
      <vt:lpstr>Structure</vt:lpstr>
      <vt:lpstr>B+-Trees</vt:lpstr>
      <vt:lpstr>B-Trees vs. B+-Trees</vt:lpstr>
      <vt:lpstr>Key Terms</vt:lpstr>
      <vt:lpstr>B+ Tree Properties</vt:lpstr>
      <vt:lpstr>Searching (recursive)</vt:lpstr>
      <vt:lpstr>Search Example</vt:lpstr>
      <vt:lpstr>Insertion</vt:lpstr>
      <vt:lpstr>PowerPoint Presentation</vt:lpstr>
      <vt:lpstr>PowerPoint Presentation</vt:lpstr>
      <vt:lpstr>PowerPoint Presentation</vt:lpstr>
      <vt:lpstr>Insertion Insert a 6:</vt:lpstr>
      <vt:lpstr>Insertion (final)</vt:lpstr>
      <vt:lpstr>PowerPoint Presentation</vt:lpstr>
      <vt:lpstr>Deletion</vt:lpstr>
      <vt:lpstr>PowerPoint Presentation</vt:lpstr>
      <vt:lpstr>PowerPoint Presentation</vt:lpstr>
      <vt:lpstr>PowerPoint Presentation</vt:lpstr>
      <vt:lpstr>Deletion (final)</vt:lpstr>
      <vt:lpstr>PowerPoint Presentation</vt:lpstr>
      <vt:lpstr>Exercise</vt:lpstr>
      <vt:lpstr>Exercise</vt:lpstr>
      <vt:lpstr>Indexing in SQL</vt:lpstr>
      <vt:lpstr>SQL Example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Courses</dc:title>
  <cp:lastModifiedBy>Lan, Hou</cp:lastModifiedBy>
  <cp:revision>60</cp:revision>
  <dcterms:created xsi:type="dcterms:W3CDTF">2019-10-17T00:10:51Z</dcterms:created>
  <dcterms:modified xsi:type="dcterms:W3CDTF">2019-10-29T21:07:44Z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2019-09-30T00:00:00Z</vt:filetime>
  </property>
  <property fmtid="{D5CDD505-2E9C-101B-9397-08002B2CF9AE}" pid="3" name="Creator">
    <vt:lpwstr>Microsoft® PowerPoint® for Office 365</vt:lpwstr>
  </property>
  <property fmtid="{D5CDD505-2E9C-101B-9397-08002B2CF9AE}" pid="4" name="LastSaved">
    <vt:filetime>2019-10-17T00:00:00Z</vt:filetime>
  </property>
</Properties>
</file>